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16" r:id="rId3"/>
    <p:sldId id="317" r:id="rId4"/>
    <p:sldId id="318" r:id="rId5"/>
    <p:sldId id="319" r:id="rId6"/>
    <p:sldId id="275" r:id="rId7"/>
    <p:sldId id="277" r:id="rId8"/>
    <p:sldId id="259" r:id="rId9"/>
    <p:sldId id="267" r:id="rId10"/>
    <p:sldId id="288" r:id="rId11"/>
    <p:sldId id="285" r:id="rId12"/>
    <p:sldId id="296" r:id="rId13"/>
    <p:sldId id="274" r:id="rId14"/>
    <p:sldId id="304" r:id="rId15"/>
    <p:sldId id="299" r:id="rId16"/>
    <p:sldId id="298" r:id="rId17"/>
    <p:sldId id="309" r:id="rId18"/>
    <p:sldId id="305" r:id="rId19"/>
    <p:sldId id="310" r:id="rId20"/>
    <p:sldId id="311" r:id="rId21"/>
    <p:sldId id="312" r:id="rId22"/>
    <p:sldId id="263" r:id="rId23"/>
    <p:sldId id="268" r:id="rId24"/>
    <p:sldId id="294" r:id="rId25"/>
    <p:sldId id="313" r:id="rId26"/>
    <p:sldId id="314" r:id="rId27"/>
    <p:sldId id="315" r:id="rId28"/>
    <p:sldId id="279" r:id="rId29"/>
    <p:sldId id="306" r:id="rId30"/>
    <p:sldId id="307" r:id="rId31"/>
    <p:sldId id="308" r:id="rId32"/>
    <p:sldId id="26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2" autoAdjust="0"/>
    <p:restoredTop sz="79427" autoAdjust="0"/>
  </p:normalViewPr>
  <p:slideViewPr>
    <p:cSldViewPr snapToGrid="0">
      <p:cViewPr varScale="1">
        <p:scale>
          <a:sx n="50" d="100"/>
          <a:sy n="50" d="100"/>
        </p:scale>
        <p:origin x="1052" y="40"/>
      </p:cViewPr>
      <p:guideLst>
        <p:guide orient="horz" pos="2160"/>
        <p:guide pos="3840"/>
      </p:guideLst>
    </p:cSldViewPr>
  </p:slideViewPr>
  <p:notesTextViewPr>
    <p:cViewPr>
      <p:scale>
        <a:sx n="1" d="1"/>
        <a:sy n="1" d="1"/>
      </p:scale>
      <p:origin x="0" y="0"/>
    </p:cViewPr>
  </p:notesTextViewPr>
  <p:sorterViewPr>
    <p:cViewPr>
      <p:scale>
        <a:sx n="1" d="2"/>
        <a:sy n="1" d="2"/>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C6A24-8CDB-44E2-94C5-DD0312320E4D}" type="datetimeFigureOut">
              <a:rPr lang="en-US" smtClean="0"/>
              <a:t>6/22/2017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C4986-66FD-4265-AB59-59F2B4C6E94C}"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C4986-66FD-4265-AB59-59F2B4C6E94C}" type="slidenum">
              <a:rPr lang="en-US" smtClean="0"/>
              <a:t>3</a:t>
            </a:fld>
            <a:endParaRPr lang="en-US" dirty="0"/>
          </a:p>
        </p:txBody>
      </p:sp>
    </p:spTree>
    <p:extLst>
      <p:ext uri="{BB962C8B-B14F-4D97-AF65-F5344CB8AC3E}">
        <p14:creationId xmlns:p14="http://schemas.microsoft.com/office/powerpoint/2010/main" val="2024352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Medicaid </a:t>
            </a:r>
            <a:r>
              <a:rPr lang="en-US" baseline="0" dirty="0"/>
              <a:t> = </a:t>
            </a:r>
            <a:r>
              <a:rPr lang="en-US" sz="1200" kern="1200" dirty="0">
                <a:solidFill>
                  <a:schemeClr val="tx1"/>
                </a:solidFill>
                <a:latin typeface="+mn-lt"/>
                <a:ea typeface="+mn-ea"/>
                <a:cs typeface="+mn-cs"/>
              </a:rPr>
              <a:t>57% of fed money going to states ; more than transpo and hier ed. etc combined; </a:t>
            </a:r>
          </a:p>
          <a:p>
            <a:endParaRPr lang="en-US" dirty="0"/>
          </a:p>
        </p:txBody>
      </p:sp>
      <p:sp>
        <p:nvSpPr>
          <p:cNvPr id="4" name="Slide Number Placeholder 3"/>
          <p:cNvSpPr>
            <a:spLocks noGrp="1"/>
          </p:cNvSpPr>
          <p:nvPr>
            <p:ph type="sldNum" sz="quarter" idx="10"/>
          </p:nvPr>
        </p:nvSpPr>
        <p:spPr/>
        <p:txBody>
          <a:bodyPr/>
          <a:lstStyle/>
          <a:p>
            <a:fld id="{6EAC4986-66FD-4265-AB59-59F2B4C6E94C}" type="slidenum">
              <a:rPr lang="en-US" smtClean="0"/>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AC4986-66FD-4265-AB59-59F2B4C6E94C}" type="slidenum">
              <a:rPr lang="en-US" smtClean="0"/>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good morning to everyone.</a:t>
            </a:r>
          </a:p>
          <a:p>
            <a:r>
              <a:rPr lang="en-US" dirty="0"/>
              <a:t>Thank you for taking this time to join us as we discuss how each of you can more impactful as your states and district engage in the implementation of the Every Student Succeeds Act.</a:t>
            </a:r>
          </a:p>
          <a:p>
            <a:endParaRPr lang="en-US" dirty="0"/>
          </a:p>
          <a:p>
            <a:r>
              <a:rPr lang="en-US" dirty="0"/>
              <a:t>We know that this process can seem overwhelming which is why we are hosting this webinar to assist stakeholders in their efforts to be effective advocates within this entire process</a:t>
            </a:r>
          </a:p>
          <a:p>
            <a:endParaRPr lang="en-US" dirty="0"/>
          </a:p>
        </p:txBody>
      </p:sp>
      <p:sp>
        <p:nvSpPr>
          <p:cNvPr id="4" name="Slide Number Placeholder 3"/>
          <p:cNvSpPr>
            <a:spLocks noGrp="1"/>
          </p:cNvSpPr>
          <p:nvPr>
            <p:ph type="sldNum" sz="quarter" idx="10"/>
          </p:nvPr>
        </p:nvSpPr>
        <p:spPr/>
        <p:txBody>
          <a:bodyPr/>
          <a:lstStyle/>
          <a:p>
            <a:fld id="{6EAC4986-66FD-4265-AB59-59F2B4C6E94C}" type="slidenum">
              <a:rPr lang="en-US" smtClean="0"/>
              <a:t>6</a:t>
            </a:fld>
            <a:endParaRPr lang="en-US" dirty="0"/>
          </a:p>
        </p:txBody>
      </p:sp>
    </p:spTree>
    <p:extLst>
      <p:ext uri="{BB962C8B-B14F-4D97-AF65-F5344CB8AC3E}">
        <p14:creationId xmlns:p14="http://schemas.microsoft.com/office/powerpoint/2010/main" val="272541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states have already submitted and had plans approved </a:t>
            </a:r>
          </a:p>
        </p:txBody>
      </p:sp>
      <p:sp>
        <p:nvSpPr>
          <p:cNvPr id="4" name="Slide Number Placeholder 3"/>
          <p:cNvSpPr>
            <a:spLocks noGrp="1"/>
          </p:cNvSpPr>
          <p:nvPr>
            <p:ph type="sldNum" sz="quarter" idx="10"/>
          </p:nvPr>
        </p:nvSpPr>
        <p:spPr/>
        <p:txBody>
          <a:bodyPr/>
          <a:lstStyle/>
          <a:p>
            <a:fld id="{6EAC4986-66FD-4265-AB59-59F2B4C6E94C}" type="slidenum">
              <a:rPr lang="en-US" smtClean="0"/>
              <a:t>7</a:t>
            </a:fld>
            <a:endParaRPr lang="en-US" dirty="0"/>
          </a:p>
        </p:txBody>
      </p:sp>
    </p:spTree>
    <p:extLst>
      <p:ext uri="{BB962C8B-B14F-4D97-AF65-F5344CB8AC3E}">
        <p14:creationId xmlns:p14="http://schemas.microsoft.com/office/powerpoint/2010/main" val="296237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AC4986-66FD-4265-AB59-59F2B4C6E94C}" type="slidenum">
              <a:rPr lang="en-US" smtClean="0"/>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difference between identifying issues in the plan versus allocation of resources </a:t>
            </a:r>
          </a:p>
          <a:p>
            <a:endParaRPr lang="en-US" dirty="0"/>
          </a:p>
          <a:p>
            <a:r>
              <a:rPr lang="en-US" dirty="0"/>
              <a:t>(Bullet</a:t>
            </a:r>
            <a:r>
              <a:rPr lang="en-US" baseline="0" dirty="0"/>
              <a:t> 2: This is addressed on slide 8; maybe remove there and discuss here, in less crowded slide?)</a:t>
            </a:r>
            <a:endParaRPr lang="en-US" dirty="0"/>
          </a:p>
        </p:txBody>
      </p:sp>
      <p:sp>
        <p:nvSpPr>
          <p:cNvPr id="4" name="Slide Number Placeholder 3"/>
          <p:cNvSpPr>
            <a:spLocks noGrp="1"/>
          </p:cNvSpPr>
          <p:nvPr>
            <p:ph type="sldNum" sz="quarter" idx="10"/>
          </p:nvPr>
        </p:nvSpPr>
        <p:spPr/>
        <p:txBody>
          <a:bodyPr/>
          <a:lstStyle/>
          <a:p>
            <a:fld id="{6EAC4986-66FD-4265-AB59-59F2B4C6E94C}" type="slidenum">
              <a:rPr lang="en-US" smtClean="0"/>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Beth Glenn begins</a:t>
            </a:r>
          </a:p>
          <a:p>
            <a:endParaRPr lang="en-US" dirty="0"/>
          </a:p>
          <a:p>
            <a:endParaRPr lang="en-US" dirty="0"/>
          </a:p>
        </p:txBody>
      </p:sp>
      <p:sp>
        <p:nvSpPr>
          <p:cNvPr id="4" name="Slide Number Placeholder 3"/>
          <p:cNvSpPr>
            <a:spLocks noGrp="1"/>
          </p:cNvSpPr>
          <p:nvPr>
            <p:ph type="sldNum" sz="quarter" idx="10"/>
          </p:nvPr>
        </p:nvSpPr>
        <p:spPr/>
        <p:txBody>
          <a:bodyPr/>
          <a:lstStyle/>
          <a:p>
            <a:fld id="{6EAC4986-66FD-4265-AB59-59F2B4C6E94C}" type="slidenum">
              <a:rPr lang="en-US" smtClean="0"/>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1"/>
            <a:r>
              <a:rPr lang="en-US" sz="2700" dirty="0"/>
              <a:t>- States could </a:t>
            </a:r>
            <a:r>
              <a:rPr lang="en-US" sz="2700" b="1" dirty="0"/>
              <a:t>set aside up to 7 percent of all their Title I funds </a:t>
            </a:r>
            <a:r>
              <a:rPr lang="en-US" sz="2700" dirty="0"/>
              <a:t>for school improvement, up from 4 percent in current law.</a:t>
            </a:r>
          </a:p>
          <a:p>
            <a:pPr lvl="1">
              <a:buFontTx/>
              <a:buChar char="-"/>
            </a:pPr>
            <a:r>
              <a:rPr lang="en-US" sz="2700" b="1" dirty="0"/>
              <a:t>A further 3% set aside of Title I funds is allowed for “direct student services</a:t>
            </a:r>
            <a:r>
              <a:rPr lang="en-US" sz="2700" dirty="0"/>
              <a:t>” such as AP, IB, advanced coursework, CTE and personalized learning</a:t>
            </a:r>
          </a:p>
          <a:p>
            <a:pPr lvl="1">
              <a:buFontTx/>
              <a:buChar char="-"/>
            </a:pPr>
            <a:r>
              <a:rPr lang="en-US" sz="2700" dirty="0"/>
              <a:t> How is your state engaging around turnaround? Do</a:t>
            </a:r>
            <a:r>
              <a:rPr lang="en-US" sz="2700" baseline="0" dirty="0"/>
              <a:t> districts have to apply</a:t>
            </a:r>
            <a:r>
              <a:rPr lang="en-US" sz="2700" dirty="0"/>
              <a:t>? Is there an approved</a:t>
            </a:r>
            <a:r>
              <a:rPr lang="en-US" sz="2700" baseline="0" dirty="0"/>
              <a:t> list of programs districts can use? How are they helping districts who may be too under-resourced to fund something like an IB program on their own? State funds for ELO or CBOs to engage? RJ coordinators and parent liaisons?</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sz="2700" baseline="0" dirty="0"/>
              <a:t> </a:t>
            </a:r>
            <a:r>
              <a:rPr lang="en-US" sz="2800" dirty="0"/>
              <a:t>Districts receiving at least $30,000 have to </a:t>
            </a:r>
            <a:r>
              <a:rPr lang="en-US" sz="2800" b="1" dirty="0"/>
              <a:t>spend at least 20 percent of their Title IV funding on at least one activity that helps students become well-rounded,</a:t>
            </a:r>
            <a:r>
              <a:rPr lang="en-US" sz="2800" dirty="0"/>
              <a:t> and </a:t>
            </a:r>
            <a:r>
              <a:rPr lang="en-US" sz="2800" b="1" dirty="0"/>
              <a:t>another 20 percent on at least one activity that helps students be safe and healthy</a:t>
            </a:r>
            <a:endParaRPr lang="en-US" sz="2800" dirty="0"/>
          </a:p>
          <a:p>
            <a:pPr lvl="1">
              <a:buFontTx/>
              <a:buChar char="-"/>
            </a:pPr>
            <a:endParaRPr lang="en-US" sz="2700" dirty="0"/>
          </a:p>
          <a:p>
            <a:endParaRPr lang="en-US" dirty="0"/>
          </a:p>
        </p:txBody>
      </p:sp>
      <p:sp>
        <p:nvSpPr>
          <p:cNvPr id="4" name="Slide Number Placeholder 3"/>
          <p:cNvSpPr>
            <a:spLocks noGrp="1"/>
          </p:cNvSpPr>
          <p:nvPr>
            <p:ph type="sldNum" sz="quarter" idx="10"/>
          </p:nvPr>
        </p:nvSpPr>
        <p:spPr/>
        <p:txBody>
          <a:bodyPr/>
          <a:lstStyle/>
          <a:p>
            <a:fld id="{6EAC4986-66FD-4265-AB59-59F2B4C6E94C}" type="slidenum">
              <a:rPr lang="en-US" smtClean="0"/>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Biggest threat is not enactment as-is, but smaller cuts that are still damaging but seem reasonable by comparison.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More</a:t>
            </a:r>
            <a:r>
              <a:rPr lang="en-US" baseline="0" dirty="0"/>
              <a:t> teachers to reduce class size, p</a:t>
            </a:r>
            <a:r>
              <a:rPr lang="en-US" dirty="0"/>
              <a:t>rofessional learning</a:t>
            </a:r>
            <a:r>
              <a:rPr lang="en-US" baseline="0" dirty="0"/>
              <a:t> helps young teachers get better, veterans become more cult competent, time to perfect lessons; attract specialists in shortage areas like EL, special needs, advanced math, sci</a:t>
            </a:r>
            <a:endParaRPr lang="en-US" dirty="0"/>
          </a:p>
          <a:p>
            <a:pPr>
              <a:buFontTx/>
              <a:buChar char="-"/>
            </a:pPr>
            <a:r>
              <a:rPr lang="en-US" dirty="0"/>
              <a:t>ESSA</a:t>
            </a:r>
            <a:r>
              <a:rPr lang="en-US" baseline="0" dirty="0"/>
              <a:t> allows for transfers so could boost voucher program, spend on tech like saw in LA, when needs were more pressing for RJ, social workers, offering chemistry and physics</a:t>
            </a:r>
          </a:p>
          <a:p>
            <a:pPr>
              <a:buFontTx/>
              <a:buChar char="-"/>
            </a:pPr>
            <a:r>
              <a:rPr lang="en-US" baseline="0" dirty="0"/>
              <a:t> Title IV is where you get </a:t>
            </a:r>
            <a:r>
              <a:rPr lang="en-US" dirty="0"/>
              <a:t>Restorative justice, school social workers, community coordinators,</a:t>
            </a:r>
            <a:r>
              <a:rPr lang="en-US" baseline="0" dirty="0"/>
              <a:t> </a:t>
            </a:r>
            <a:r>
              <a:rPr lang="en-US" dirty="0"/>
              <a:t>Advanced science and history courses, expanded learning time, internships, CTE</a:t>
            </a:r>
          </a:p>
          <a:p>
            <a:pPr>
              <a:buFontTx/>
              <a:buChar char="-"/>
            </a:pPr>
            <a:endParaRPr lang="en-US" dirty="0"/>
          </a:p>
        </p:txBody>
      </p:sp>
      <p:sp>
        <p:nvSpPr>
          <p:cNvPr id="4" name="Slide Number Placeholder 3"/>
          <p:cNvSpPr>
            <a:spLocks noGrp="1"/>
          </p:cNvSpPr>
          <p:nvPr>
            <p:ph type="sldNum" sz="quarter" idx="10"/>
          </p:nvPr>
        </p:nvSpPr>
        <p:spPr/>
        <p:txBody>
          <a:bodyPr/>
          <a:lstStyle/>
          <a:p>
            <a:fld id="{6EAC4986-66FD-4265-AB59-59F2B4C6E94C}" type="slidenum">
              <a:rPr lang="en-US" smtClean="0"/>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- 230 M: innovation and research (formerly I3) for research about choice (predetermined conculsions); avail to religious and private schls</a:t>
            </a:r>
          </a:p>
          <a:p>
            <a:r>
              <a:rPr lang="en-US" sz="1200" kern="1200" dirty="0">
                <a:solidFill>
                  <a:schemeClr val="tx1"/>
                </a:solidFill>
                <a:latin typeface="+mn-lt"/>
                <a:ea typeface="+mn-ea"/>
                <a:cs typeface="+mn-cs"/>
              </a:rPr>
              <a:t>IN, OH, DC all show strong neg results from vouchers</a:t>
            </a:r>
          </a:p>
          <a:p>
            <a:r>
              <a:rPr lang="en-US" sz="1200" kern="1200" dirty="0">
                <a:solidFill>
                  <a:schemeClr val="tx1"/>
                </a:solidFill>
                <a:latin typeface="+mn-lt"/>
                <a:ea typeface="+mn-ea"/>
                <a:cs typeface="+mn-cs"/>
              </a:rPr>
              <a:t>- 167M for charters of which 100m = facilities; makes permanent,</a:t>
            </a:r>
            <a:r>
              <a:rPr lang="en-US" sz="1200" kern="1200" baseline="0" dirty="0">
                <a:solidFill>
                  <a:schemeClr val="tx1"/>
                </a:solidFill>
                <a:latin typeface="+mn-lt"/>
                <a:ea typeface="+mn-ea"/>
                <a:cs typeface="+mn-cs"/>
              </a:rPr>
              <a:t> </a:t>
            </a:r>
            <a:r>
              <a:rPr lang="en-US" dirty="0"/>
              <a:t>compete with public schools, makes pub</a:t>
            </a:r>
            <a:r>
              <a:rPr lang="en-US" baseline="0" dirty="0"/>
              <a:t> </a:t>
            </a:r>
            <a:r>
              <a:rPr lang="en-US" baseline="0" dirty="0" err="1"/>
              <a:t>schls</a:t>
            </a:r>
            <a:r>
              <a:rPr lang="en-US" baseline="0" dirty="0"/>
              <a:t> obsolete or unlikely to be refurbished; </a:t>
            </a:r>
            <a:r>
              <a:rPr lang="en-US" sz="1200" kern="1200" dirty="0">
                <a:solidFill>
                  <a:schemeClr val="tx1"/>
                </a:solidFill>
                <a:latin typeface="+mn-lt"/>
                <a:ea typeface="+mn-ea"/>
                <a:cs typeface="+mn-cs"/>
              </a:rPr>
              <a:t> fund for CMOs, which have tendency to cream off lotsa $; replicate charters working well 400M</a:t>
            </a:r>
          </a:p>
          <a:p>
            <a:r>
              <a:rPr lang="en-US" dirty="0"/>
              <a:t>- </a:t>
            </a:r>
            <a:r>
              <a:rPr lang="en-US" sz="1200" kern="1200" dirty="0">
                <a:solidFill>
                  <a:schemeClr val="tx1"/>
                </a:solidFill>
                <a:latin typeface="+mn-lt"/>
                <a:ea typeface="+mn-ea"/>
                <a:cs typeface="+mn-cs"/>
              </a:rPr>
              <a:t>OCR: no change in funds, allocation shifts: loss of 40 positions at OCR; </a:t>
            </a:r>
          </a:p>
          <a:p>
            <a:r>
              <a:rPr lang="en-US" sz="1200" kern="1200" dirty="0">
                <a:solidFill>
                  <a:schemeClr val="tx1"/>
                </a:solidFill>
                <a:latin typeface="+mn-lt"/>
                <a:ea typeface="+mn-ea"/>
                <a:cs typeface="+mn-cs"/>
              </a:rPr>
              <a:t>CR division at Dept of Justice very modest increase</a:t>
            </a:r>
          </a:p>
          <a:p>
            <a:r>
              <a:rPr lang="en-US" sz="1200" kern="1200" dirty="0">
                <a:solidFill>
                  <a:schemeClr val="tx1"/>
                </a:solidFill>
                <a:latin typeface="+mn-lt"/>
                <a:ea typeface="+mn-ea"/>
                <a:cs typeface="+mn-cs"/>
              </a:rPr>
              <a:t>Comm Oriented Policing = funds many SROs: 17.4M increase, no details on allocation</a:t>
            </a:r>
          </a:p>
          <a:p>
            <a:pPr>
              <a:buFontTx/>
              <a:buChar char="-"/>
            </a:pPr>
            <a:r>
              <a:rPr lang="en-US" sz="1200" kern="1200" dirty="0">
                <a:solidFill>
                  <a:schemeClr val="tx1"/>
                </a:solidFill>
                <a:latin typeface="+mn-lt"/>
                <a:ea typeface="+mn-ea"/>
                <a:cs typeface="+mn-cs"/>
              </a:rPr>
              <a:t>IDEA: even level funded (with CR</a:t>
            </a:r>
            <a:r>
              <a:rPr lang="en-US" sz="1200" kern="1200" baseline="0" dirty="0">
                <a:solidFill>
                  <a:schemeClr val="tx1"/>
                </a:solidFill>
                <a:latin typeface="+mn-lt"/>
                <a:ea typeface="+mn-ea"/>
                <a:cs typeface="+mn-cs"/>
              </a:rPr>
              <a:t>) = half appropriated amt</a:t>
            </a:r>
          </a:p>
          <a:p>
            <a:pPr>
              <a:buFontTx/>
              <a:buChar char="-"/>
            </a:pPr>
            <a:r>
              <a:rPr lang="en-US" sz="1200" kern="1200" baseline="0" dirty="0">
                <a:solidFill>
                  <a:schemeClr val="tx1"/>
                </a:solidFill>
                <a:latin typeface="+mn-lt"/>
                <a:ea typeface="+mn-ea"/>
                <a:cs typeface="+mn-cs"/>
              </a:rPr>
              <a:t> Medicaid:</a:t>
            </a:r>
            <a:r>
              <a:rPr lang="en-US" sz="1200" kern="1200" dirty="0">
                <a:solidFill>
                  <a:schemeClr val="tx1"/>
                </a:solidFill>
                <a:latin typeface="+mn-lt"/>
                <a:ea typeface="+mn-ea"/>
                <a:cs typeface="+mn-cs"/>
              </a:rPr>
              <a:t>all children get early screening treatment and diagnostic services; any treatement deemed medically necessary (like assistive devices) must be provided and medicaid pays as req'd by law</a:t>
            </a:r>
          </a:p>
          <a:p>
            <a:pPr>
              <a:buFontTx/>
              <a:buChar char="-"/>
            </a:pP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EAC4986-66FD-4265-AB59-59F2B4C6E94C}" type="slidenum">
              <a:rPr lang="en-US" smtClean="0"/>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pPr/>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pPr/>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pPr/>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pPr/>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pPr/>
              <a:t>6/22/2017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pPr/>
              <a:t>6/22/2017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6/22/2017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pPr/>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6/22/2017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6/22/2017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6/22/2017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pPr/>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pPr/>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6/22/2017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020" y="288069"/>
            <a:ext cx="11312023" cy="2208144"/>
          </a:xfrm>
        </p:spPr>
        <p:txBody>
          <a:bodyPr/>
          <a:lstStyle/>
          <a:p>
            <a:pPr algn="ctr"/>
            <a:r>
              <a:rPr lang="en-US" dirty="0"/>
              <a:t>Increasing the Opportunity to Learn Within ESSA and Beyond</a:t>
            </a:r>
            <a:endParaRPr lang="en-US" sz="4400" dirty="0"/>
          </a:p>
        </p:txBody>
      </p:sp>
      <p:sp>
        <p:nvSpPr>
          <p:cNvPr id="3" name="Subtitle 2"/>
          <p:cNvSpPr>
            <a:spLocks noGrp="1"/>
          </p:cNvSpPr>
          <p:nvPr>
            <p:ph type="subTitle" idx="1"/>
          </p:nvPr>
        </p:nvSpPr>
        <p:spPr>
          <a:xfrm>
            <a:off x="562493" y="2682241"/>
            <a:ext cx="8144134" cy="1666240"/>
          </a:xfrm>
        </p:spPr>
        <p:txBody>
          <a:bodyPr>
            <a:normAutofit fontScale="85000" lnSpcReduction="20000"/>
          </a:bodyPr>
          <a:lstStyle/>
          <a:p>
            <a:r>
              <a:rPr lang="en-US" sz="3200" dirty="0"/>
              <a:t>Schott Foundation For Public Education</a:t>
            </a:r>
          </a:p>
          <a:p>
            <a:r>
              <a:rPr lang="en-US" sz="3200" dirty="0"/>
              <a:t>Education Justice Network</a:t>
            </a:r>
          </a:p>
          <a:p>
            <a:r>
              <a:rPr lang="en-US" sz="3200" dirty="0"/>
              <a:t>Communities for Just Schools</a:t>
            </a:r>
          </a:p>
          <a:p>
            <a:r>
              <a:rPr lang="en-US" sz="3200" dirty="0"/>
              <a:t>Southern Echo</a:t>
            </a:r>
          </a:p>
          <a:p>
            <a:endParaRPr lang="en-US" sz="3200" i="1" dirty="0"/>
          </a:p>
          <a:p>
            <a:endParaRPr lang="en-US" sz="3200" i="1" dirty="0"/>
          </a:p>
        </p:txBody>
      </p:sp>
      <p:sp>
        <p:nvSpPr>
          <p:cNvPr id="4" name="TextBox 3"/>
          <p:cNvSpPr txBox="1"/>
          <p:nvPr/>
        </p:nvSpPr>
        <p:spPr>
          <a:xfrm>
            <a:off x="562493" y="5940730"/>
            <a:ext cx="4958080" cy="646331"/>
          </a:xfrm>
          <a:prstGeom prst="rect">
            <a:avLst/>
          </a:prstGeom>
          <a:noFill/>
        </p:spPr>
        <p:txBody>
          <a:bodyPr wrap="square" rtlCol="0">
            <a:spAutoFit/>
          </a:bodyPr>
          <a:lstStyle/>
          <a:p>
            <a:r>
              <a:rPr lang="en-US" i="1" dirty="0">
                <a:highlight>
                  <a:srgbClr val="000000"/>
                </a:highlight>
              </a:rPr>
              <a:t>Prepared by Tanya Clay House </a:t>
            </a:r>
          </a:p>
          <a:p>
            <a:r>
              <a:rPr lang="en-US" i="1" dirty="0">
                <a:highlight>
                  <a:srgbClr val="000000"/>
                </a:highlight>
              </a:rPr>
              <a:t>for Schott Foundation for Public Education</a:t>
            </a:r>
          </a:p>
        </p:txBody>
      </p:sp>
      <p:sp>
        <p:nvSpPr>
          <p:cNvPr id="6" name="TextBox 5"/>
          <p:cNvSpPr txBox="1"/>
          <p:nvPr/>
        </p:nvSpPr>
        <p:spPr>
          <a:xfrm>
            <a:off x="9133840" y="2682241"/>
            <a:ext cx="2946400" cy="1477328"/>
          </a:xfrm>
          <a:prstGeom prst="rect">
            <a:avLst/>
          </a:prstGeom>
          <a:noFill/>
        </p:spPr>
        <p:txBody>
          <a:bodyPr wrap="square" rtlCol="0">
            <a:spAutoFit/>
          </a:bodyPr>
          <a:lstStyle/>
          <a:p>
            <a:r>
              <a:rPr lang="en-US" i="1" dirty="0"/>
              <a:t>Presented by:</a:t>
            </a:r>
          </a:p>
          <a:p>
            <a:r>
              <a:rPr lang="en-US" i="1" dirty="0"/>
              <a:t>Tanya Clay House</a:t>
            </a:r>
          </a:p>
          <a:p>
            <a:r>
              <a:rPr lang="en-US" i="1" dirty="0"/>
              <a:t>Beth Glenn</a:t>
            </a:r>
          </a:p>
          <a:p>
            <a:r>
              <a:rPr lang="en-US" i="1" dirty="0"/>
              <a:t>Jaime Koppel</a:t>
            </a:r>
          </a:p>
          <a:p>
            <a:r>
              <a:rPr lang="en-US" i="1" dirty="0"/>
              <a:t>Marilyn Young</a:t>
            </a:r>
          </a:p>
        </p:txBody>
      </p:sp>
    </p:spTree>
    <p:extLst>
      <p:ext uri="{BB962C8B-B14F-4D97-AF65-F5344CB8AC3E}">
        <p14:creationId xmlns:p14="http://schemas.microsoft.com/office/powerpoint/2010/main" val="105337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5" y="577743"/>
            <a:ext cx="11036758" cy="1360173"/>
          </a:xfrm>
        </p:spPr>
        <p:txBody>
          <a:bodyPr/>
          <a:lstStyle/>
          <a:p>
            <a:r>
              <a:rPr lang="en-US" dirty="0"/>
              <a:t>Ensuring Equity through Consolidated State Plans</a:t>
            </a:r>
            <a:br>
              <a:rPr lang="en-US" dirty="0"/>
            </a:br>
            <a:r>
              <a:rPr lang="en-US" dirty="0"/>
              <a:t>Use of Title II Funds</a:t>
            </a:r>
          </a:p>
        </p:txBody>
      </p:sp>
      <p:sp>
        <p:nvSpPr>
          <p:cNvPr id="3" name="Content Placeholder 2"/>
          <p:cNvSpPr>
            <a:spLocks noGrp="1"/>
          </p:cNvSpPr>
          <p:nvPr>
            <p:ph idx="1"/>
          </p:nvPr>
        </p:nvSpPr>
        <p:spPr>
          <a:xfrm>
            <a:off x="489857" y="2857627"/>
            <a:ext cx="11234057" cy="4000373"/>
          </a:xfrm>
        </p:spPr>
        <p:txBody>
          <a:bodyPr>
            <a:normAutofit fontScale="77500" lnSpcReduction="20000"/>
          </a:bodyPr>
          <a:lstStyle/>
          <a:p>
            <a:pPr>
              <a:lnSpc>
                <a:spcPct val="120000"/>
              </a:lnSpc>
            </a:pPr>
            <a:r>
              <a:rPr lang="en-US" dirty="0"/>
              <a:t>States and districts should coordinate services to address needs of schools identified for improvement.  </a:t>
            </a:r>
          </a:p>
          <a:p>
            <a:pPr>
              <a:lnSpc>
                <a:spcPct val="120000"/>
              </a:lnSpc>
            </a:pPr>
            <a:r>
              <a:rPr lang="en-US" i="1" dirty="0"/>
              <a:t>Title II Guidance - </a:t>
            </a:r>
            <a:r>
              <a:rPr lang="en-US" dirty="0"/>
              <a:t>“To eliminate any such disparities, an SEA and its LEAs should develop and implement strategies that are responsive to the root causes of those disproportionate rates.”</a:t>
            </a:r>
          </a:p>
          <a:p>
            <a:pPr>
              <a:lnSpc>
                <a:spcPct val="120000"/>
              </a:lnSpc>
            </a:pPr>
            <a:r>
              <a:rPr lang="en-US" dirty="0"/>
              <a:t>To receive Title II funds, states </a:t>
            </a:r>
            <a:r>
              <a:rPr lang="en-US" b="1" u="sng" dirty="0"/>
              <a:t>can</a:t>
            </a:r>
            <a:r>
              <a:rPr lang="en-US" dirty="0"/>
              <a:t> require districts to describe how they will provide low-income students with greater access to effective teachers</a:t>
            </a:r>
          </a:p>
          <a:p>
            <a:pPr indent="0">
              <a:lnSpc>
                <a:spcPct val="120000"/>
              </a:lnSpc>
              <a:buNone/>
            </a:pPr>
            <a:r>
              <a:rPr lang="en-US" dirty="0"/>
              <a:t>Under ESSA, Title II funds can be used for:</a:t>
            </a:r>
          </a:p>
          <a:p>
            <a:pPr marL="1147572" lvl="1" indent="-342900">
              <a:lnSpc>
                <a:spcPct val="120000"/>
              </a:lnSpc>
              <a:buFont typeface="Wingdings" panose="05000000000000000000" pitchFamily="2" charset="2"/>
              <a:buChar char="Ø"/>
            </a:pPr>
            <a:r>
              <a:rPr lang="en-US" dirty="0"/>
              <a:t>Diversifying the teaching workforce</a:t>
            </a:r>
          </a:p>
          <a:p>
            <a:pPr marL="1147572" lvl="1" indent="-342900">
              <a:lnSpc>
                <a:spcPct val="120000"/>
              </a:lnSpc>
              <a:buFont typeface="Wingdings" panose="05000000000000000000" pitchFamily="2" charset="2"/>
              <a:buChar char="Ø"/>
            </a:pPr>
            <a:r>
              <a:rPr lang="en-US" dirty="0"/>
              <a:t>Creating incentives for effective teachers to teach in high-needs schools</a:t>
            </a:r>
          </a:p>
          <a:p>
            <a:pPr marL="1147572" lvl="1" indent="-342900">
              <a:lnSpc>
                <a:spcPct val="120000"/>
              </a:lnSpc>
              <a:buFont typeface="Wingdings" panose="05000000000000000000" pitchFamily="2" charset="2"/>
              <a:buChar char="Ø"/>
            </a:pPr>
            <a:r>
              <a:rPr lang="en-US" dirty="0"/>
              <a:t>Teacher training on issues related to conditions for student learning (e.g. peer interaction, drug/alcohol abuse and chronic absenteeism)</a:t>
            </a:r>
          </a:p>
          <a:p>
            <a:pPr marL="1147572" lvl="1" indent="-342900">
              <a:lnSpc>
                <a:spcPct val="120000"/>
              </a:lnSpc>
              <a:buFont typeface="Wingdings" panose="05000000000000000000" pitchFamily="2" charset="2"/>
              <a:buChar char="Ø"/>
            </a:pPr>
            <a:r>
              <a:rPr lang="en-US" dirty="0"/>
              <a:t>Professional development and cultural competency training</a:t>
            </a:r>
          </a:p>
          <a:p>
            <a:pPr>
              <a:lnSpc>
                <a:spcPct val="120000"/>
              </a:lnSpc>
            </a:pPr>
            <a:endParaRPr lang="en-US" dirty="0"/>
          </a:p>
          <a:p>
            <a:pPr>
              <a:lnSpc>
                <a:spcPct val="120000"/>
              </a:lnSpc>
            </a:pPr>
            <a:endParaRPr lang="en-US" dirty="0"/>
          </a:p>
        </p:txBody>
      </p:sp>
      <p:sp>
        <p:nvSpPr>
          <p:cNvPr id="4" name="TextBox 3"/>
          <p:cNvSpPr txBox="1"/>
          <p:nvPr/>
        </p:nvSpPr>
        <p:spPr>
          <a:xfrm rot="10800000" flipV="1">
            <a:off x="680322" y="2123444"/>
            <a:ext cx="9760850" cy="707886"/>
          </a:xfrm>
          <a:prstGeom prst="rect">
            <a:avLst/>
          </a:prstGeom>
          <a:noFill/>
        </p:spPr>
        <p:txBody>
          <a:bodyPr wrap="square" rtlCol="0">
            <a:spAutoFit/>
          </a:bodyPr>
          <a:lstStyle/>
          <a:p>
            <a:r>
              <a:rPr lang="en-US" sz="2000" b="1" i="1" dirty="0">
                <a:solidFill>
                  <a:srgbClr val="FFFF00"/>
                </a:solidFill>
              </a:rPr>
              <a:t>REMINDER</a:t>
            </a:r>
            <a:r>
              <a:rPr lang="en-US" b="1" i="1" dirty="0"/>
              <a:t> 		</a:t>
            </a:r>
            <a:r>
              <a:rPr lang="en-US" sz="2000" b="1" dirty="0"/>
              <a:t>States are required to submit plans that are comprehensive AND 						coordinated with other programs under ESSA </a:t>
            </a:r>
          </a:p>
        </p:txBody>
      </p:sp>
      <p:sp>
        <p:nvSpPr>
          <p:cNvPr id="6" name="Arrow: Chevron 5"/>
          <p:cNvSpPr/>
          <p:nvPr/>
        </p:nvSpPr>
        <p:spPr>
          <a:xfrm>
            <a:off x="1988288" y="2123444"/>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5565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Ensuring Equity through Consolidated State Plans</a:t>
            </a:r>
            <a:br>
              <a:rPr lang="en-US" dirty="0"/>
            </a:br>
            <a:r>
              <a:rPr lang="en-US" dirty="0"/>
              <a:t>Use of Title IV Funds </a:t>
            </a:r>
            <a:br>
              <a:rPr lang="en-US" dirty="0"/>
            </a:br>
            <a:endParaRPr lang="en-US" dirty="0"/>
          </a:p>
        </p:txBody>
      </p:sp>
      <p:sp>
        <p:nvSpPr>
          <p:cNvPr id="3" name="Content Placeholder 2"/>
          <p:cNvSpPr>
            <a:spLocks noGrp="1"/>
          </p:cNvSpPr>
          <p:nvPr>
            <p:ph idx="1"/>
          </p:nvPr>
        </p:nvSpPr>
        <p:spPr>
          <a:xfrm>
            <a:off x="680320" y="1834166"/>
            <a:ext cx="8336089" cy="4800550"/>
          </a:xfrm>
        </p:spPr>
        <p:txBody>
          <a:bodyPr>
            <a:normAutofit fontScale="25000" lnSpcReduction="20000"/>
          </a:bodyPr>
          <a:lstStyle/>
          <a:p>
            <a:endParaRPr lang="en-US" dirty="0"/>
          </a:p>
          <a:p>
            <a:pPr marL="0" indent="0">
              <a:buNone/>
            </a:pPr>
            <a:r>
              <a:rPr lang="en-US" sz="11200" b="1" u="sng" dirty="0"/>
              <a:t>Ways to Use Funds</a:t>
            </a:r>
            <a:endParaRPr lang="en-US" sz="8000" b="1" u="sng" dirty="0"/>
          </a:p>
          <a:p>
            <a:r>
              <a:rPr lang="en-US" sz="8000" dirty="0"/>
              <a:t>Promoting community and parent involvement in schools </a:t>
            </a:r>
          </a:p>
          <a:p>
            <a:r>
              <a:rPr lang="en-US" sz="8000" dirty="0"/>
              <a:t>Providing school-based mental health services and counseling </a:t>
            </a:r>
          </a:p>
          <a:p>
            <a:r>
              <a:rPr lang="en-US" sz="8000" dirty="0"/>
              <a:t>Promoting supportive school climates to reduce the use of exclusionary discipline and promoting alternatives</a:t>
            </a:r>
          </a:p>
          <a:p>
            <a:r>
              <a:rPr lang="en-US" sz="8000" dirty="0"/>
              <a:t>Establishing or improving dropout prevention </a:t>
            </a:r>
          </a:p>
          <a:p>
            <a:r>
              <a:rPr lang="en-US" sz="8000" dirty="0"/>
              <a:t>Promoting access to accelerated learning opportunities, e.g. Advanced Placement (AP)</a:t>
            </a:r>
          </a:p>
          <a:p>
            <a:r>
              <a:rPr lang="en-US" sz="8000" dirty="0"/>
              <a:t>Supporting re-entry programs and transition services for justice-involved youth </a:t>
            </a:r>
          </a:p>
          <a:p>
            <a:r>
              <a:rPr lang="en-US" sz="8000" dirty="0"/>
              <a:t>Implementing programs that support a healthy, active lifestyle (nutritional and physical education) </a:t>
            </a:r>
          </a:p>
          <a:p>
            <a:r>
              <a:rPr lang="en-US" sz="8000" dirty="0"/>
              <a:t>Implementing systems and practices to prevent bullying and harassment  </a:t>
            </a:r>
          </a:p>
        </p:txBody>
      </p:sp>
      <p:sp>
        <p:nvSpPr>
          <p:cNvPr id="4" name="TextBox 3"/>
          <p:cNvSpPr txBox="1"/>
          <p:nvPr/>
        </p:nvSpPr>
        <p:spPr>
          <a:xfrm>
            <a:off x="8418209" y="2466754"/>
            <a:ext cx="3273019" cy="2400657"/>
          </a:xfrm>
          <a:prstGeom prst="rect">
            <a:avLst/>
          </a:prstGeom>
          <a:noFill/>
          <a:ln>
            <a:solidFill>
              <a:srgbClr val="FFFF00"/>
            </a:solidFill>
          </a:ln>
          <a:scene3d>
            <a:camera prst="perspectiveLeft"/>
            <a:lightRig rig="threePt" dir="t"/>
          </a:scene3d>
        </p:spPr>
        <p:txBody>
          <a:bodyPr wrap="square" lIns="91440" rtlCol="0">
            <a:spAutoFit/>
          </a:bodyPr>
          <a:lstStyle/>
          <a:p>
            <a:pPr marL="571500" indent="-342900" algn="ctr"/>
            <a:r>
              <a:rPr lang="en-US" sz="2400" b="1" dirty="0">
                <a:solidFill>
                  <a:srgbClr val="FFFF00"/>
                </a:solidFill>
              </a:rPr>
              <a:t>Title IV Guidance</a:t>
            </a:r>
          </a:p>
          <a:p>
            <a:pPr marL="571500" indent="-342900" algn="ctr"/>
            <a:endParaRPr lang="en-US" i="1" dirty="0">
              <a:solidFill>
                <a:srgbClr val="FFFF00"/>
              </a:solidFill>
            </a:endParaRPr>
          </a:p>
          <a:p>
            <a:r>
              <a:rPr lang="en-US" dirty="0">
                <a:solidFill>
                  <a:srgbClr val="FFFF00"/>
                </a:solidFill>
              </a:rPr>
              <a:t>“The Department notes that ensuring all students have access to a holistic well-rounded education is central to the shared work across programs in </a:t>
            </a:r>
            <a:r>
              <a:rPr lang="en-US" i="1" dirty="0">
                <a:solidFill>
                  <a:srgbClr val="FFFF00"/>
                </a:solidFill>
              </a:rPr>
              <a:t>ESSA</a:t>
            </a:r>
            <a:r>
              <a:rPr lang="en-US" dirty="0">
                <a:solidFill>
                  <a:srgbClr val="FFFF00"/>
                </a:solidFill>
              </a:rPr>
              <a:t>.”</a:t>
            </a:r>
          </a:p>
        </p:txBody>
      </p:sp>
    </p:spTree>
    <p:extLst>
      <p:ext uri="{BB962C8B-B14F-4D97-AF65-F5344CB8AC3E}">
        <p14:creationId xmlns:p14="http://schemas.microsoft.com/office/powerpoint/2010/main" val="74838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 y="753228"/>
            <a:ext cx="10493829" cy="1080938"/>
          </a:xfrm>
        </p:spPr>
        <p:txBody>
          <a:bodyPr/>
          <a:lstStyle/>
          <a:p>
            <a:r>
              <a:rPr lang="en-US" dirty="0"/>
              <a:t>Ensuring Equity through Consolidated State Plans Stakeholder Questions to Ask:</a:t>
            </a:r>
          </a:p>
        </p:txBody>
      </p:sp>
      <p:sp>
        <p:nvSpPr>
          <p:cNvPr id="3" name="Content Placeholder 2"/>
          <p:cNvSpPr>
            <a:spLocks noGrp="1"/>
          </p:cNvSpPr>
          <p:nvPr>
            <p:ph idx="1"/>
          </p:nvPr>
        </p:nvSpPr>
        <p:spPr>
          <a:xfrm>
            <a:off x="272143" y="2893781"/>
            <a:ext cx="11359876" cy="3822705"/>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lnSpc>
                <a:spcPct val="120000"/>
              </a:lnSpc>
              <a:buFont typeface="Wingdings" panose="05000000000000000000" pitchFamily="2" charset="2"/>
              <a:buChar char="q"/>
            </a:pPr>
            <a:r>
              <a:rPr lang="en-US" dirty="0"/>
              <a:t>Is the state submitting a consolidated state plan?  If not, why?</a:t>
            </a:r>
          </a:p>
          <a:p>
            <a:pPr>
              <a:lnSpc>
                <a:spcPct val="120000"/>
              </a:lnSpc>
              <a:buFont typeface="Wingdings" panose="05000000000000000000" pitchFamily="2" charset="2"/>
              <a:buChar char="q"/>
            </a:pPr>
            <a:r>
              <a:rPr lang="en-US" dirty="0"/>
              <a:t>Is there a State process for final stakeholder consultation AND feedback before submission of the plan?</a:t>
            </a:r>
          </a:p>
          <a:p>
            <a:pPr marL="914400" lvl="1" indent="-457200">
              <a:lnSpc>
                <a:spcPct val="120000"/>
              </a:lnSpc>
              <a:buFont typeface="+mj-lt"/>
              <a:buAutoNum type="alphaLcParenR"/>
            </a:pPr>
            <a:r>
              <a:rPr lang="en-US" dirty="0">
                <a:solidFill>
                  <a:srgbClr val="FF0000"/>
                </a:solidFill>
              </a:rPr>
              <a:t>How will the State help districts receiving Title I assistance improve school conditions? </a:t>
            </a:r>
          </a:p>
          <a:p>
            <a:pPr marL="914400" lvl="1" indent="-457200">
              <a:lnSpc>
                <a:spcPct val="120000"/>
              </a:lnSpc>
              <a:buFont typeface="+mj-lt"/>
              <a:buAutoNum type="alphaLcParenR"/>
            </a:pPr>
            <a:r>
              <a:rPr lang="en-US" dirty="0"/>
              <a:t>How is this facilitated through the State plan and what is </a:t>
            </a:r>
            <a:r>
              <a:rPr lang="en-US" dirty="0">
                <a:solidFill>
                  <a:srgbClr val="FF0000"/>
                </a:solidFill>
              </a:rPr>
              <a:t>monitoring and oversight </a:t>
            </a:r>
            <a:r>
              <a:rPr lang="en-US" dirty="0"/>
              <a:t>is there?</a:t>
            </a:r>
          </a:p>
          <a:p>
            <a:pPr marL="914400" lvl="1" indent="-457200">
              <a:lnSpc>
                <a:spcPct val="120000"/>
              </a:lnSpc>
              <a:buFont typeface="+mj-lt"/>
              <a:buAutoNum type="alphaLcParenR"/>
            </a:pPr>
            <a:r>
              <a:rPr lang="en-US" dirty="0"/>
              <a:t>What is the </a:t>
            </a:r>
            <a:r>
              <a:rPr lang="en-US" dirty="0">
                <a:solidFill>
                  <a:srgbClr val="FF0000"/>
                </a:solidFill>
              </a:rPr>
              <a:t>timeline and process for additional corrective action </a:t>
            </a:r>
            <a:r>
              <a:rPr lang="en-US" dirty="0"/>
              <a:t>if little progress is shown?</a:t>
            </a:r>
          </a:p>
          <a:p>
            <a:pPr>
              <a:lnSpc>
                <a:spcPct val="120000"/>
              </a:lnSpc>
              <a:buFont typeface="Wingdings" panose="05000000000000000000" pitchFamily="2" charset="2"/>
              <a:buChar char="q"/>
            </a:pPr>
            <a:r>
              <a:rPr lang="en-US" dirty="0"/>
              <a:t>In order to receive Title II funds, will the </a:t>
            </a:r>
            <a:r>
              <a:rPr lang="en-US" dirty="0">
                <a:solidFill>
                  <a:srgbClr val="FF0000"/>
                </a:solidFill>
              </a:rPr>
              <a:t>State require districts to provide a strategic plan</a:t>
            </a:r>
            <a:r>
              <a:rPr lang="en-US" dirty="0"/>
              <a:t> that outlines how the district will </a:t>
            </a:r>
            <a:r>
              <a:rPr lang="en-US" dirty="0">
                <a:solidFill>
                  <a:srgbClr val="FF0000"/>
                </a:solidFill>
              </a:rPr>
              <a:t>ensure that minority and low-income students will not be taught at a disproportionate rate by ineffective, out-of-field, and inexperienced teachers</a:t>
            </a:r>
            <a:r>
              <a:rPr lang="en-US" dirty="0"/>
              <a:t>?</a:t>
            </a:r>
          </a:p>
          <a:p>
            <a:pPr>
              <a:lnSpc>
                <a:spcPct val="120000"/>
              </a:lnSpc>
              <a:buFont typeface="Wingdings" panose="05000000000000000000" pitchFamily="2" charset="2"/>
              <a:buChar char="q"/>
            </a:pPr>
            <a:r>
              <a:rPr lang="en-US" dirty="0"/>
              <a:t>How is the State working with parents and the community to </a:t>
            </a:r>
            <a:r>
              <a:rPr lang="en-US" dirty="0">
                <a:solidFill>
                  <a:srgbClr val="FF0000"/>
                </a:solidFill>
              </a:rPr>
              <a:t>support the recruitment and retention of an effective and diverse teacher workforce </a:t>
            </a:r>
            <a:r>
              <a:rPr lang="en-US" dirty="0"/>
              <a:t>in high-need schools?</a:t>
            </a:r>
          </a:p>
          <a:p>
            <a:pPr>
              <a:lnSpc>
                <a:spcPct val="120000"/>
              </a:lnSpc>
              <a:buFont typeface="Wingdings" panose="05000000000000000000" pitchFamily="2" charset="2"/>
              <a:buChar char="q"/>
            </a:pPr>
            <a:r>
              <a:rPr lang="en-US" dirty="0"/>
              <a:t>Is the State and district using Title IV funds for justice-involved youth?</a:t>
            </a:r>
          </a:p>
          <a:p>
            <a:pPr>
              <a:lnSpc>
                <a:spcPct val="120000"/>
              </a:lnSpc>
              <a:buFont typeface="Wingdings" panose="05000000000000000000" pitchFamily="2" charset="2"/>
              <a:buChar char="q"/>
            </a:pPr>
            <a:r>
              <a:rPr lang="en-US" dirty="0"/>
              <a:t>How is the State and district using Title IV funds to </a:t>
            </a:r>
            <a:r>
              <a:rPr lang="en-US" dirty="0">
                <a:solidFill>
                  <a:srgbClr val="FF0000"/>
                </a:solidFill>
              </a:rPr>
              <a:t>ensure students are well-rounded? </a:t>
            </a:r>
            <a:r>
              <a:rPr lang="en-US" dirty="0">
                <a:solidFill>
                  <a:schemeClr val="bg1"/>
                </a:solidFill>
              </a:rPr>
              <a:t>(course access beyond basics, phy</a:t>
            </a:r>
            <a:r>
              <a:rPr lang="en-US" dirty="0"/>
              <a:t>sical and emotional well-being of children)  </a:t>
            </a:r>
          </a:p>
          <a:p>
            <a:pPr marL="0" indent="0">
              <a:lnSpc>
                <a:spcPct val="120000"/>
              </a:lnSpc>
              <a:buNone/>
            </a:pPr>
            <a:endParaRPr lang="en-US" dirty="0"/>
          </a:p>
        </p:txBody>
      </p:sp>
      <p:sp>
        <p:nvSpPr>
          <p:cNvPr id="4" name="Rectangle 3"/>
          <p:cNvSpPr/>
          <p:nvPr/>
        </p:nvSpPr>
        <p:spPr>
          <a:xfrm>
            <a:off x="246294" y="2063847"/>
            <a:ext cx="11680591" cy="707886"/>
          </a:xfrm>
          <a:prstGeom prst="rect">
            <a:avLst/>
          </a:prstGeom>
        </p:spPr>
        <p:txBody>
          <a:bodyPr wrap="square">
            <a:spAutoFit/>
          </a:bodyPr>
          <a:lstStyle/>
          <a:p>
            <a:r>
              <a:rPr lang="en-US" sz="1600" dirty="0">
                <a:solidFill>
                  <a:srgbClr val="FFFFFF"/>
                </a:solidFill>
              </a:rPr>
              <a:t>FRAMING QUESTION:</a:t>
            </a:r>
          </a:p>
          <a:p>
            <a:r>
              <a:rPr lang="en-US" sz="2400" b="1" dirty="0">
                <a:solidFill>
                  <a:srgbClr val="FFFFFF"/>
                </a:solidFill>
              </a:rPr>
              <a:t>How is the state using ALL ESSA funds to address the needs of the whole child?</a:t>
            </a:r>
          </a:p>
        </p:txBody>
      </p:sp>
    </p:spTree>
    <p:extLst>
      <p:ext uri="{BB962C8B-B14F-4D97-AF65-F5344CB8AC3E}">
        <p14:creationId xmlns:p14="http://schemas.microsoft.com/office/powerpoint/2010/main" val="3282384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400" dirty="0"/>
            </a:br>
            <a:r>
              <a:rPr lang="en-US" sz="3400" dirty="0"/>
              <a:t>Ensuring Equity through Accountability Requirements</a:t>
            </a:r>
            <a:br>
              <a:rPr lang="en-US" sz="3400" dirty="0"/>
            </a:br>
            <a:endParaRPr lang="en-US" sz="3400" dirty="0"/>
          </a:p>
        </p:txBody>
      </p:sp>
      <p:sp>
        <p:nvSpPr>
          <p:cNvPr id="3" name="Content Placeholder 2"/>
          <p:cNvSpPr>
            <a:spLocks noGrp="1"/>
          </p:cNvSpPr>
          <p:nvPr>
            <p:ph idx="1"/>
          </p:nvPr>
        </p:nvSpPr>
        <p:spPr>
          <a:xfrm>
            <a:off x="680321" y="2122714"/>
            <a:ext cx="9613861" cy="4212772"/>
          </a:xfrm>
        </p:spPr>
        <p:txBody>
          <a:bodyPr>
            <a:normAutofit/>
          </a:bodyPr>
          <a:lstStyle/>
          <a:p>
            <a:pPr marL="0" indent="0" algn="ctr">
              <a:buNone/>
            </a:pPr>
            <a:r>
              <a:rPr lang="en-US" b="1" i="1" dirty="0">
                <a:solidFill>
                  <a:srgbClr val="FFFF00"/>
                </a:solidFill>
              </a:rPr>
              <a:t>Under ESSA, States have flexibility on how to most effectively </a:t>
            </a:r>
          </a:p>
          <a:p>
            <a:pPr marL="0" indent="0" algn="ctr">
              <a:buNone/>
            </a:pPr>
            <a:r>
              <a:rPr lang="en-US" b="1" i="1" dirty="0">
                <a:solidFill>
                  <a:srgbClr val="FFFF00"/>
                </a:solidFill>
              </a:rPr>
              <a:t>measure strengths and weaknesses </a:t>
            </a:r>
          </a:p>
          <a:p>
            <a:r>
              <a:rPr lang="en-US" b="1" dirty="0"/>
              <a:t>Multiple measures of accountability include: </a:t>
            </a:r>
          </a:p>
          <a:p>
            <a:pPr lvl="1">
              <a:buFont typeface="Wingdings" panose="05000000000000000000" pitchFamily="2" charset="2"/>
              <a:buChar char="q"/>
            </a:pPr>
            <a:r>
              <a:rPr lang="en-US" dirty="0"/>
              <a:t>Graduation rates (high school only)</a:t>
            </a:r>
          </a:p>
          <a:p>
            <a:pPr lvl="1">
              <a:buFont typeface="Wingdings" panose="05000000000000000000" pitchFamily="2" charset="2"/>
              <a:buChar char="q"/>
            </a:pPr>
            <a:r>
              <a:rPr lang="en-US" dirty="0"/>
              <a:t>Student Growth (elementary and middle school)</a:t>
            </a:r>
          </a:p>
          <a:p>
            <a:pPr lvl="2">
              <a:buFont typeface="Wingdings" panose="05000000000000000000" pitchFamily="2" charset="2"/>
              <a:buChar char="Ø"/>
            </a:pPr>
            <a:r>
              <a:rPr lang="en-US" dirty="0"/>
              <a:t>Or, another indicator that meaningfully differentiates school performance</a:t>
            </a:r>
          </a:p>
          <a:p>
            <a:pPr lvl="1">
              <a:buFont typeface="Wingdings" panose="05000000000000000000" pitchFamily="2" charset="2"/>
              <a:buChar char="q"/>
            </a:pPr>
            <a:r>
              <a:rPr lang="en-US" dirty="0"/>
              <a:t>Proficiency</a:t>
            </a:r>
          </a:p>
          <a:p>
            <a:pPr lvl="1">
              <a:buFont typeface="Wingdings" panose="05000000000000000000" pitchFamily="2" charset="2"/>
              <a:buChar char="q"/>
            </a:pPr>
            <a:r>
              <a:rPr lang="en-US" dirty="0"/>
              <a:t>English Language Proficiency (ELP)</a:t>
            </a:r>
          </a:p>
          <a:p>
            <a:pPr lvl="1">
              <a:buFont typeface="Wingdings" panose="05000000000000000000" pitchFamily="2" charset="2"/>
              <a:buChar char="q"/>
            </a:pPr>
            <a:r>
              <a:rPr lang="en-US" dirty="0"/>
              <a:t>School Quality </a:t>
            </a:r>
          </a:p>
          <a:p>
            <a:pPr lvl="2">
              <a:buFont typeface="Wingdings" panose="05000000000000000000" pitchFamily="2" charset="2"/>
              <a:buChar char="Ø"/>
            </a:pPr>
            <a:r>
              <a:rPr lang="en-US" dirty="0"/>
              <a:t>May include indicators such as chronic absenteeism</a:t>
            </a:r>
          </a:p>
          <a:p>
            <a:pPr lvl="2">
              <a:buFont typeface="Wingdings" panose="05000000000000000000" pitchFamily="2" charset="2"/>
              <a:buChar char="Ø"/>
            </a:pPr>
            <a:r>
              <a:rPr lang="en-US" dirty="0"/>
              <a:t>Discipline rates</a:t>
            </a:r>
          </a:p>
          <a:p>
            <a:endParaRPr lang="en-US" dirty="0"/>
          </a:p>
        </p:txBody>
      </p:sp>
    </p:spTree>
    <p:extLst>
      <p:ext uri="{BB962C8B-B14F-4D97-AF65-F5344CB8AC3E}">
        <p14:creationId xmlns:p14="http://schemas.microsoft.com/office/powerpoint/2010/main" val="198796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0" y="614999"/>
            <a:ext cx="9613861" cy="1242121"/>
          </a:xfrm>
        </p:spPr>
        <p:txBody>
          <a:bodyPr>
            <a:normAutofit fontScale="90000"/>
          </a:bodyPr>
          <a:lstStyle/>
          <a:p>
            <a:br>
              <a:rPr lang="en-US" sz="3100" dirty="0"/>
            </a:br>
            <a:r>
              <a:rPr lang="en-US" sz="3100" dirty="0"/>
              <a:t>Ensuring Equity through Accountability Requirements</a:t>
            </a:r>
            <a:br>
              <a:rPr lang="en-US" sz="3100" dirty="0"/>
            </a:br>
            <a:r>
              <a:rPr lang="en-US" dirty="0"/>
              <a:t>Stakeholder Questions to Ask</a:t>
            </a:r>
            <a:br>
              <a:rPr lang="en-US" dirty="0"/>
            </a:br>
            <a:endParaRPr lang="en-US" dirty="0"/>
          </a:p>
        </p:txBody>
      </p:sp>
      <p:sp>
        <p:nvSpPr>
          <p:cNvPr id="3" name="Content Placeholder 2"/>
          <p:cNvSpPr>
            <a:spLocks noGrp="1"/>
          </p:cNvSpPr>
          <p:nvPr>
            <p:ph idx="1"/>
          </p:nvPr>
        </p:nvSpPr>
        <p:spPr>
          <a:xfrm>
            <a:off x="680321" y="3391354"/>
            <a:ext cx="9613861" cy="3345005"/>
          </a:xfrm>
        </p:spPr>
        <p:style>
          <a:lnRef idx="2">
            <a:schemeClr val="dk1"/>
          </a:lnRef>
          <a:fillRef idx="1">
            <a:schemeClr val="lt1"/>
          </a:fillRef>
          <a:effectRef idx="0">
            <a:schemeClr val="dk1"/>
          </a:effectRef>
          <a:fontRef idx="minor">
            <a:schemeClr val="dk1"/>
          </a:fontRef>
        </p:style>
        <p:txBody>
          <a:bodyPr>
            <a:normAutofit lnSpcReduction="10000"/>
          </a:bodyPr>
          <a:lstStyle/>
          <a:p>
            <a:pPr>
              <a:lnSpc>
                <a:spcPct val="100000"/>
              </a:lnSpc>
              <a:buFont typeface="Wingdings" panose="05000000000000000000" pitchFamily="2" charset="2"/>
              <a:buChar char="q"/>
            </a:pPr>
            <a:r>
              <a:rPr lang="en-US" dirty="0"/>
              <a:t>How does the accountability </a:t>
            </a:r>
            <a:r>
              <a:rPr lang="en-US" dirty="0">
                <a:solidFill>
                  <a:srgbClr val="FF0000"/>
                </a:solidFill>
              </a:rPr>
              <a:t>plan include the school quality indicator</a:t>
            </a:r>
            <a:r>
              <a:rPr lang="en-US" dirty="0"/>
              <a:t>?  What is/was the process for defining the indicator and how will this affect subgroups – particularly African American and low-income students?</a:t>
            </a:r>
          </a:p>
          <a:p>
            <a:pPr>
              <a:lnSpc>
                <a:spcPct val="100000"/>
              </a:lnSpc>
              <a:buFont typeface="Wingdings" panose="05000000000000000000" pitchFamily="2" charset="2"/>
              <a:buChar char="q"/>
            </a:pPr>
            <a:r>
              <a:rPr lang="en-US" dirty="0"/>
              <a:t>How is the plan identifying and addressing the disproportionality of ineffective, out-of-field and inexperienced educators teaching low-income and minority children?  </a:t>
            </a:r>
          </a:p>
          <a:p>
            <a:pPr>
              <a:lnSpc>
                <a:spcPct val="100000"/>
              </a:lnSpc>
              <a:buFont typeface="Wingdings" panose="05000000000000000000" pitchFamily="2" charset="2"/>
              <a:buChar char="q"/>
            </a:pPr>
            <a:r>
              <a:rPr lang="en-US" dirty="0"/>
              <a:t>What is the process and timeline for assessing progress and providing additional corrective action? </a:t>
            </a:r>
          </a:p>
          <a:p>
            <a:pPr marL="0" indent="0">
              <a:lnSpc>
                <a:spcPct val="100000"/>
              </a:lnSpc>
              <a:buNone/>
            </a:pPr>
            <a:endParaRPr lang="en-US" dirty="0"/>
          </a:p>
        </p:txBody>
      </p:sp>
      <p:sp>
        <p:nvSpPr>
          <p:cNvPr id="4" name="Rectangle 3"/>
          <p:cNvSpPr/>
          <p:nvPr/>
        </p:nvSpPr>
        <p:spPr>
          <a:xfrm>
            <a:off x="652148" y="2142410"/>
            <a:ext cx="9690595" cy="1231106"/>
          </a:xfrm>
          <a:prstGeom prst="rect">
            <a:avLst/>
          </a:prstGeom>
        </p:spPr>
        <p:txBody>
          <a:bodyPr wrap="square">
            <a:spAutoFit/>
          </a:bodyPr>
          <a:lstStyle/>
          <a:p>
            <a:r>
              <a:rPr lang="en-US" sz="1600" dirty="0">
                <a:solidFill>
                  <a:srgbClr val="FFFFFF"/>
                </a:solidFill>
              </a:rPr>
              <a:t>FRAMING QUESTION: </a:t>
            </a:r>
          </a:p>
          <a:p>
            <a:r>
              <a:rPr lang="en-US" sz="2800" b="1" dirty="0">
                <a:solidFill>
                  <a:srgbClr val="FFFFFF"/>
                </a:solidFill>
              </a:rPr>
              <a:t>Does this plan most effectively measure the strengths and weaknesses of the school and student performance?</a:t>
            </a:r>
          </a:p>
        </p:txBody>
      </p:sp>
    </p:spTree>
    <p:extLst>
      <p:ext uri="{BB962C8B-B14F-4D97-AF65-F5344CB8AC3E}">
        <p14:creationId xmlns:p14="http://schemas.microsoft.com/office/powerpoint/2010/main" val="876042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Ensuring Equity through Identification of </a:t>
            </a:r>
            <a:br>
              <a:rPr lang="en-US" sz="3200" dirty="0"/>
            </a:br>
            <a:r>
              <a:rPr lang="en-US" sz="3200" dirty="0"/>
              <a:t>Schools Needing Improvement and Student Subgroups</a:t>
            </a:r>
          </a:p>
        </p:txBody>
      </p:sp>
      <p:sp>
        <p:nvSpPr>
          <p:cNvPr id="3" name="Content Placeholder 2"/>
          <p:cNvSpPr>
            <a:spLocks noGrp="1"/>
          </p:cNvSpPr>
          <p:nvPr>
            <p:ph idx="1"/>
          </p:nvPr>
        </p:nvSpPr>
        <p:spPr>
          <a:xfrm>
            <a:off x="680321" y="2082801"/>
            <a:ext cx="9794639" cy="4477310"/>
          </a:xfrm>
        </p:spPr>
        <p:txBody>
          <a:bodyPr>
            <a:normAutofit fontScale="77500" lnSpcReduction="20000"/>
          </a:bodyPr>
          <a:lstStyle/>
          <a:p>
            <a:pPr marL="0" indent="0" algn="ctr">
              <a:lnSpc>
                <a:spcPct val="120000"/>
              </a:lnSpc>
              <a:buNone/>
            </a:pPr>
            <a:r>
              <a:rPr lang="en-US" sz="2800" i="1" dirty="0">
                <a:solidFill>
                  <a:srgbClr val="FFFF00"/>
                </a:solidFill>
              </a:rPr>
              <a:t>By </a:t>
            </a:r>
            <a:r>
              <a:rPr lang="en-US" sz="2800" dirty="0">
                <a:solidFill>
                  <a:srgbClr val="FFFF00"/>
                </a:solidFill>
              </a:rPr>
              <a:t>FY 2018-19 – SEA  must identify 2017-18 schools for comprehensive support and improvement and those for targeted support</a:t>
            </a:r>
            <a:endParaRPr lang="en-US" dirty="0"/>
          </a:p>
          <a:p>
            <a:pPr marL="0" indent="0">
              <a:lnSpc>
                <a:spcPct val="120000"/>
              </a:lnSpc>
              <a:buNone/>
            </a:pPr>
            <a:r>
              <a:rPr lang="en-US" i="1" u="sng" dirty="0"/>
              <a:t>Comprehensive Support and Improvement Schools</a:t>
            </a:r>
          </a:p>
          <a:p>
            <a:pPr>
              <a:lnSpc>
                <a:spcPct val="120000"/>
              </a:lnSpc>
            </a:pPr>
            <a:r>
              <a:rPr lang="en-US" dirty="0"/>
              <a:t>State identifies one category of lowest performing schools for comprehensive support and improvement:</a:t>
            </a:r>
          </a:p>
          <a:p>
            <a:pPr lvl="1">
              <a:lnSpc>
                <a:spcPct val="120000"/>
              </a:lnSpc>
              <a:buFont typeface="Wingdings" panose="05000000000000000000" pitchFamily="2" charset="2"/>
              <a:buChar char="Ø"/>
            </a:pPr>
            <a:r>
              <a:rPr lang="en-US" dirty="0"/>
              <a:t>The </a:t>
            </a:r>
            <a:r>
              <a:rPr lang="en-US" sz="2800" dirty="0">
                <a:solidFill>
                  <a:srgbClr val="FFFF00"/>
                </a:solidFill>
              </a:rPr>
              <a:t>lowest-performing 5% of all schools </a:t>
            </a:r>
            <a:r>
              <a:rPr lang="en-US" i="1" dirty="0"/>
              <a:t>(at least, can be more)</a:t>
            </a:r>
          </a:p>
          <a:p>
            <a:pPr lvl="1">
              <a:lnSpc>
                <a:spcPct val="120000"/>
              </a:lnSpc>
              <a:buFont typeface="Wingdings" panose="05000000000000000000" pitchFamily="2" charset="2"/>
              <a:buChar char="Ø"/>
            </a:pPr>
            <a:r>
              <a:rPr lang="en-US" dirty="0"/>
              <a:t>All </a:t>
            </a:r>
            <a:r>
              <a:rPr lang="en-US" sz="2800" dirty="0">
                <a:solidFill>
                  <a:srgbClr val="FFFF00"/>
                </a:solidFill>
              </a:rPr>
              <a:t>high schools with 67% or less graduation rate</a:t>
            </a:r>
          </a:p>
          <a:p>
            <a:pPr>
              <a:lnSpc>
                <a:spcPct val="120000"/>
              </a:lnSpc>
            </a:pPr>
            <a:r>
              <a:rPr lang="en-US" dirty="0"/>
              <a:t>Identification must be done </a:t>
            </a:r>
            <a:r>
              <a:rPr lang="en-US" sz="2800" dirty="0">
                <a:solidFill>
                  <a:srgbClr val="FFFF00"/>
                </a:solidFill>
              </a:rPr>
              <a:t>at least every 3 years (could be done annually).</a:t>
            </a:r>
          </a:p>
          <a:p>
            <a:pPr marL="457200" lvl="1" indent="0">
              <a:lnSpc>
                <a:spcPct val="120000"/>
              </a:lnSpc>
              <a:buNone/>
            </a:pPr>
            <a:endParaRPr lang="en-US" dirty="0"/>
          </a:p>
          <a:p>
            <a:pPr marL="0" indent="0">
              <a:lnSpc>
                <a:spcPct val="120000"/>
              </a:lnSpc>
              <a:buNone/>
            </a:pPr>
            <a:r>
              <a:rPr lang="en-US" i="1" u="sng" dirty="0"/>
              <a:t>Targeted Support Schools</a:t>
            </a:r>
          </a:p>
          <a:p>
            <a:pPr marL="0" indent="0">
              <a:lnSpc>
                <a:spcPct val="120000"/>
              </a:lnSpc>
              <a:buNone/>
            </a:pPr>
            <a:r>
              <a:rPr lang="en-US" dirty="0"/>
              <a:t>State identifies schools with consistently underperforming subgroups</a:t>
            </a:r>
          </a:p>
          <a:p>
            <a:pPr lvl="1">
              <a:lnSpc>
                <a:spcPct val="120000"/>
              </a:lnSpc>
            </a:pPr>
            <a:endParaRPr lang="en-US" dirty="0"/>
          </a:p>
          <a:p>
            <a:pPr>
              <a:lnSpc>
                <a:spcPct val="120000"/>
              </a:lnSpc>
            </a:pPr>
            <a:endParaRPr lang="en-US" dirty="0"/>
          </a:p>
          <a:p>
            <a:pPr>
              <a:lnSpc>
                <a:spcPct val="120000"/>
              </a:lnSpc>
            </a:pPr>
            <a:endParaRPr lang="en-US" dirty="0"/>
          </a:p>
        </p:txBody>
      </p:sp>
    </p:spTree>
    <p:extLst>
      <p:ext uri="{BB962C8B-B14F-4D97-AF65-F5344CB8AC3E}">
        <p14:creationId xmlns:p14="http://schemas.microsoft.com/office/powerpoint/2010/main" val="232640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US" dirty="0"/>
              <a:t>Ensuring Equity through  </a:t>
            </a:r>
            <a:br>
              <a:rPr lang="en-US" dirty="0"/>
            </a:br>
            <a:r>
              <a:rPr lang="en-US" dirty="0"/>
              <a:t>School Improvement Funds and Plans</a:t>
            </a:r>
          </a:p>
        </p:txBody>
      </p:sp>
      <p:sp>
        <p:nvSpPr>
          <p:cNvPr id="3" name="Content Placeholder 2"/>
          <p:cNvSpPr>
            <a:spLocks noGrp="1"/>
          </p:cNvSpPr>
          <p:nvPr>
            <p:ph idx="1"/>
          </p:nvPr>
        </p:nvSpPr>
        <p:spPr>
          <a:xfrm>
            <a:off x="680321" y="3264194"/>
            <a:ext cx="4933670" cy="3593806"/>
          </a:xfrm>
        </p:spPr>
        <p:txBody>
          <a:bodyPr>
            <a:normAutofit fontScale="55000" lnSpcReduction="20000"/>
          </a:bodyPr>
          <a:lstStyle/>
          <a:p>
            <a:pPr>
              <a:lnSpc>
                <a:spcPct val="120000"/>
              </a:lnSpc>
            </a:pPr>
            <a:r>
              <a:rPr lang="en-US" dirty="0"/>
              <a:t>States </a:t>
            </a:r>
            <a:r>
              <a:rPr lang="en-US" u="sng" dirty="0"/>
              <a:t>must</a:t>
            </a:r>
            <a:r>
              <a:rPr lang="en-US" dirty="0"/>
              <a:t> allocate </a:t>
            </a:r>
            <a:r>
              <a:rPr lang="en-US" sz="3400" dirty="0">
                <a:solidFill>
                  <a:srgbClr val="FFFF00"/>
                </a:solidFill>
              </a:rPr>
              <a:t>at least 95% of their Title I funds to districts to support identified schools </a:t>
            </a:r>
          </a:p>
          <a:p>
            <a:pPr lvl="1">
              <a:lnSpc>
                <a:spcPct val="120000"/>
              </a:lnSpc>
            </a:pPr>
            <a:r>
              <a:rPr lang="en-US" sz="2900" dirty="0"/>
              <a:t>States </a:t>
            </a:r>
            <a:r>
              <a:rPr lang="en-US" sz="2900" dirty="0">
                <a:solidFill>
                  <a:srgbClr val="FFFF00"/>
                </a:solidFill>
              </a:rPr>
              <a:t>must prioritize districts</a:t>
            </a:r>
            <a:r>
              <a:rPr lang="en-US" sz="2900" b="1" dirty="0">
                <a:solidFill>
                  <a:srgbClr val="0070C0"/>
                </a:solidFill>
              </a:rPr>
              <a:t> </a:t>
            </a:r>
            <a:r>
              <a:rPr lang="en-US" sz="2900" dirty="0"/>
              <a:t>that:</a:t>
            </a:r>
          </a:p>
          <a:p>
            <a:pPr lvl="1">
              <a:lnSpc>
                <a:spcPct val="120000"/>
              </a:lnSpc>
            </a:pPr>
            <a:r>
              <a:rPr lang="en-US" sz="2900" dirty="0"/>
              <a:t>Use funds for</a:t>
            </a:r>
            <a:r>
              <a:rPr lang="en-US" sz="2900" dirty="0">
                <a:solidFill>
                  <a:srgbClr val="FFFF00"/>
                </a:solidFill>
              </a:rPr>
              <a:t> identified schools </a:t>
            </a:r>
          </a:p>
          <a:p>
            <a:pPr lvl="1">
              <a:lnSpc>
                <a:spcPct val="120000"/>
              </a:lnSpc>
            </a:pPr>
            <a:r>
              <a:rPr lang="en-US" sz="2900" dirty="0">
                <a:solidFill>
                  <a:srgbClr val="FFFF00"/>
                </a:solidFill>
              </a:rPr>
              <a:t>Show greatest need </a:t>
            </a:r>
            <a:r>
              <a:rPr lang="en-US" sz="2900" dirty="0"/>
              <a:t>for funds </a:t>
            </a:r>
          </a:p>
          <a:p>
            <a:pPr lvl="1">
              <a:lnSpc>
                <a:spcPct val="120000"/>
              </a:lnSpc>
            </a:pPr>
            <a:r>
              <a:rPr lang="en-US" sz="2900" dirty="0"/>
              <a:t>Show strongest commitment to using funds to improve achievement and outcomes</a:t>
            </a:r>
          </a:p>
          <a:p>
            <a:pPr>
              <a:lnSpc>
                <a:spcPct val="120000"/>
              </a:lnSpc>
            </a:pPr>
            <a:r>
              <a:rPr lang="en-US" sz="2900" dirty="0"/>
              <a:t>A district’s plan </a:t>
            </a:r>
            <a:r>
              <a:rPr lang="en-US" sz="2900" u="sng" dirty="0"/>
              <a:t>must</a:t>
            </a:r>
            <a:r>
              <a:rPr lang="en-US" sz="2900" dirty="0"/>
              <a:t> describe how it will support identified schools and monitor improvement in schools receiving Titile I funds</a:t>
            </a:r>
          </a:p>
        </p:txBody>
      </p:sp>
      <p:sp>
        <p:nvSpPr>
          <p:cNvPr id="4" name="TextBox 3"/>
          <p:cNvSpPr txBox="1"/>
          <p:nvPr/>
        </p:nvSpPr>
        <p:spPr>
          <a:xfrm>
            <a:off x="5773480" y="2156120"/>
            <a:ext cx="5114260" cy="1200328"/>
          </a:xfrm>
          <a:prstGeom prst="rect">
            <a:avLst/>
          </a:prstGeom>
          <a:noFill/>
        </p:spPr>
        <p:txBody>
          <a:bodyPr wrap="square" rtlCol="0">
            <a:spAutoFit/>
          </a:bodyPr>
          <a:lstStyle/>
          <a:p>
            <a:pPr algn="ctr"/>
            <a:r>
              <a:rPr lang="en-US" sz="2400" dirty="0">
                <a:solidFill>
                  <a:srgbClr val="FFFF00"/>
                </a:solidFill>
              </a:rPr>
              <a:t>Targeted and Comprehensive Improvement Plans Must Be Developed by Districts </a:t>
            </a:r>
          </a:p>
        </p:txBody>
      </p:sp>
      <p:sp>
        <p:nvSpPr>
          <p:cNvPr id="5" name="Content Placeholder 2"/>
          <p:cNvSpPr txBox="1">
            <a:spLocks/>
          </p:cNvSpPr>
          <p:nvPr/>
        </p:nvSpPr>
        <p:spPr>
          <a:xfrm>
            <a:off x="5975497" y="3338979"/>
            <a:ext cx="4986671" cy="32342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buFont typeface="Wingdings" panose="05000000000000000000" pitchFamily="2" charset="2"/>
              <a:buChar char="Ø"/>
            </a:pPr>
            <a:r>
              <a:rPr lang="en-US" dirty="0"/>
              <a:t>In consultation with principals, teachers and parents</a:t>
            </a:r>
          </a:p>
          <a:p>
            <a:pPr>
              <a:lnSpc>
                <a:spcPct val="100000"/>
              </a:lnSpc>
              <a:buFont typeface="Wingdings" panose="05000000000000000000" pitchFamily="2" charset="2"/>
              <a:buChar char="Ø"/>
            </a:pPr>
            <a:r>
              <a:rPr lang="en-US" dirty="0"/>
              <a:t>Using evidence-based practices</a:t>
            </a:r>
          </a:p>
          <a:p>
            <a:pPr>
              <a:lnSpc>
                <a:spcPct val="100000"/>
              </a:lnSpc>
              <a:buFont typeface="Wingdings" panose="05000000000000000000" pitchFamily="2" charset="2"/>
              <a:buChar char="Ø"/>
            </a:pPr>
            <a:r>
              <a:rPr lang="en-US" dirty="0"/>
              <a:t>Focusing on all indicators and  low-performing subgroups</a:t>
            </a:r>
          </a:p>
          <a:p>
            <a:pPr>
              <a:lnSpc>
                <a:spcPct val="100000"/>
              </a:lnSpc>
              <a:buFont typeface="Wingdings" panose="05000000000000000000" pitchFamily="2" charset="2"/>
              <a:buChar char="Ø"/>
            </a:pPr>
            <a:r>
              <a:rPr lang="en-US" dirty="0"/>
              <a:t>Focusing on </a:t>
            </a:r>
            <a:r>
              <a:rPr lang="en-US" dirty="0">
                <a:solidFill>
                  <a:srgbClr val="FFFF00"/>
                </a:solidFill>
              </a:rPr>
              <a:t>resource inequities to be addressed </a:t>
            </a:r>
            <a:r>
              <a:rPr lang="en-US" dirty="0"/>
              <a:t>through implementation of the plan</a:t>
            </a:r>
          </a:p>
          <a:p>
            <a:pPr marL="0" indent="0">
              <a:lnSpc>
                <a:spcPct val="100000"/>
              </a:lnSpc>
              <a:buFont typeface="Arial" panose="020B0604020202020204" pitchFamily="34" charset="0"/>
              <a:buNone/>
            </a:pPr>
            <a:endParaRPr lang="en-US" u="sng" dirty="0"/>
          </a:p>
          <a:p>
            <a:pPr>
              <a:lnSpc>
                <a:spcPct val="100000"/>
              </a:lnSpc>
            </a:pPr>
            <a:endParaRPr lang="en-US" dirty="0"/>
          </a:p>
          <a:p>
            <a:pPr>
              <a:lnSpc>
                <a:spcPct val="100000"/>
              </a:lnSpc>
            </a:pPr>
            <a:endParaRPr lang="en-US" dirty="0"/>
          </a:p>
          <a:p>
            <a:pPr marL="0" indent="0">
              <a:lnSpc>
                <a:spcPct val="100000"/>
              </a:lnSpc>
              <a:buFont typeface="Arial" panose="020B0604020202020204" pitchFamily="34" charset="0"/>
              <a:buNone/>
            </a:pPr>
            <a:endParaRPr lang="en-US" dirty="0"/>
          </a:p>
        </p:txBody>
      </p:sp>
      <p:sp>
        <p:nvSpPr>
          <p:cNvPr id="6" name="TextBox 5"/>
          <p:cNvSpPr txBox="1"/>
          <p:nvPr/>
        </p:nvSpPr>
        <p:spPr>
          <a:xfrm>
            <a:off x="754749" y="2226014"/>
            <a:ext cx="5018731" cy="830997"/>
          </a:xfrm>
          <a:prstGeom prst="rect">
            <a:avLst/>
          </a:prstGeom>
          <a:noFill/>
        </p:spPr>
        <p:txBody>
          <a:bodyPr wrap="square" rtlCol="0">
            <a:spAutoFit/>
          </a:bodyPr>
          <a:lstStyle/>
          <a:p>
            <a:pPr algn="ctr"/>
            <a:r>
              <a:rPr lang="en-US" sz="2400" dirty="0">
                <a:solidFill>
                  <a:srgbClr val="FFFF00"/>
                </a:solidFill>
              </a:rPr>
              <a:t>States Must Allocate Funds for </a:t>
            </a:r>
          </a:p>
          <a:p>
            <a:pPr algn="ctr"/>
            <a:r>
              <a:rPr lang="en-US" sz="2400" dirty="0">
                <a:solidFill>
                  <a:srgbClr val="FFFF00"/>
                </a:solidFill>
              </a:rPr>
              <a:t>Identified Schools</a:t>
            </a:r>
          </a:p>
        </p:txBody>
      </p:sp>
    </p:spTree>
    <p:extLst>
      <p:ext uri="{BB962C8B-B14F-4D97-AF65-F5344CB8AC3E}">
        <p14:creationId xmlns:p14="http://schemas.microsoft.com/office/powerpoint/2010/main" val="3849465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Resource Inequities Through District Plans</a:t>
            </a:r>
          </a:p>
        </p:txBody>
      </p:sp>
      <p:sp>
        <p:nvSpPr>
          <p:cNvPr id="3" name="Content Placeholder 2"/>
          <p:cNvSpPr>
            <a:spLocks noGrp="1"/>
          </p:cNvSpPr>
          <p:nvPr>
            <p:ph idx="1"/>
          </p:nvPr>
        </p:nvSpPr>
        <p:spPr>
          <a:xfrm>
            <a:off x="281354" y="2039816"/>
            <a:ext cx="11591778" cy="4818184"/>
          </a:xfrm>
        </p:spPr>
        <p:txBody>
          <a:bodyPr>
            <a:normAutofit lnSpcReduction="10000"/>
          </a:bodyPr>
          <a:lstStyle/>
          <a:p>
            <a:r>
              <a:rPr lang="en-US" dirty="0"/>
              <a:t>Needs Assessments</a:t>
            </a:r>
          </a:p>
          <a:p>
            <a:r>
              <a:rPr lang="en-US" dirty="0"/>
              <a:t>Turnaround plans should be responsive to identified needs</a:t>
            </a:r>
          </a:p>
          <a:p>
            <a:r>
              <a:rPr lang="en-US" dirty="0"/>
              <a:t>Fund turnaround plans using the state’s Title I set asides </a:t>
            </a:r>
          </a:p>
          <a:p>
            <a:pPr lvl="1"/>
            <a:r>
              <a:rPr lang="en-US" dirty="0"/>
              <a:t>At least 7% state’s Title I money for school improvement and </a:t>
            </a:r>
          </a:p>
          <a:p>
            <a:pPr lvl="1"/>
            <a:r>
              <a:rPr lang="en-US" dirty="0"/>
              <a:t>At least 3% for direct student services</a:t>
            </a:r>
          </a:p>
          <a:p>
            <a:pPr lvl="2"/>
            <a:r>
              <a:rPr lang="en-US" dirty="0"/>
              <a:t>advanced coursework, career technical ed and personalized learning</a:t>
            </a:r>
          </a:p>
          <a:p>
            <a:r>
              <a:rPr lang="en-US" dirty="0"/>
              <a:t>Fund  teacher distribution gaps with Title II: PD, our of field, diversity</a:t>
            </a:r>
          </a:p>
          <a:p>
            <a:r>
              <a:rPr lang="en-US" dirty="0"/>
              <a:t>Fund turnaround using district’s Title IV set asides</a:t>
            </a:r>
          </a:p>
          <a:p>
            <a:pPr lvl="1"/>
            <a:r>
              <a:rPr lang="en-US" b="1" dirty="0"/>
              <a:t>20 % of district funding on at least one activity that helps students become well-rounded,</a:t>
            </a:r>
            <a:endParaRPr lang="en-US" dirty="0"/>
          </a:p>
          <a:p>
            <a:pPr lvl="1"/>
            <a:r>
              <a:rPr lang="en-US" b="1" dirty="0"/>
              <a:t>20 percent on at least one activity that helps students be safe and healthy</a:t>
            </a:r>
          </a:p>
          <a:p>
            <a:r>
              <a:rPr lang="en-US" dirty="0"/>
              <a:t>Ask: Is there an approved list of programs districts can use? Is there help for districts too under-resourced to fund something like ELO, RJ or community school coordinators, or an IB program on their own? </a:t>
            </a:r>
          </a:p>
          <a:p>
            <a:pPr lvl="1">
              <a:buNone/>
            </a:pP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28" y="648585"/>
            <a:ext cx="10698744" cy="1318437"/>
          </a:xfrm>
        </p:spPr>
        <p:txBody>
          <a:bodyPr>
            <a:normAutofit fontScale="90000"/>
          </a:bodyPr>
          <a:lstStyle/>
          <a:p>
            <a:r>
              <a:rPr lang="en-US" dirty="0"/>
              <a:t>Ensuring Equity through </a:t>
            </a:r>
            <a:br>
              <a:rPr lang="en-US" dirty="0"/>
            </a:br>
            <a:r>
              <a:rPr lang="en-US" dirty="0"/>
              <a:t>School Improvement Funds and Plans</a:t>
            </a:r>
            <a:br>
              <a:rPr lang="en-US" dirty="0"/>
            </a:br>
            <a:r>
              <a:rPr lang="en-US" dirty="0"/>
              <a:t>Stakeholder Questions to Ask</a:t>
            </a:r>
          </a:p>
        </p:txBody>
      </p:sp>
      <p:sp>
        <p:nvSpPr>
          <p:cNvPr id="3" name="Content Placeholder 2"/>
          <p:cNvSpPr>
            <a:spLocks noGrp="1"/>
          </p:cNvSpPr>
          <p:nvPr>
            <p:ph idx="1"/>
          </p:nvPr>
        </p:nvSpPr>
        <p:spPr>
          <a:xfrm>
            <a:off x="680321" y="2336873"/>
            <a:ext cx="10146830" cy="435417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nSpc>
                <a:spcPct val="100000"/>
              </a:lnSpc>
              <a:buFont typeface="Wingdings" panose="05000000000000000000" pitchFamily="2" charset="2"/>
              <a:buChar char="q"/>
            </a:pPr>
            <a:r>
              <a:rPr lang="en-US" dirty="0"/>
              <a:t>How long must a subgroup be “consistently underperforming” to be identified as in need of comprehensive or targeted support?</a:t>
            </a:r>
          </a:p>
          <a:p>
            <a:pPr lvl="2">
              <a:lnSpc>
                <a:spcPct val="100000"/>
              </a:lnSpc>
              <a:buFont typeface="Wingdings" panose="05000000000000000000" pitchFamily="2" charset="2"/>
              <a:buChar char="Ø"/>
            </a:pPr>
            <a:r>
              <a:rPr lang="en-US" dirty="0"/>
              <a:t>Will underperformance prior to 2017-18 be considered by the State in its identification process?</a:t>
            </a:r>
          </a:p>
          <a:p>
            <a:pPr>
              <a:lnSpc>
                <a:spcPct val="100000"/>
              </a:lnSpc>
              <a:buFont typeface="Wingdings" panose="05000000000000000000" pitchFamily="2" charset="2"/>
              <a:buChar char="q"/>
            </a:pPr>
            <a:r>
              <a:rPr lang="en-US" dirty="0"/>
              <a:t> What is the State process for determining the which type of schools will be considered in need of comprehensive support?  </a:t>
            </a:r>
          </a:p>
          <a:p>
            <a:pPr>
              <a:lnSpc>
                <a:spcPct val="100000"/>
              </a:lnSpc>
              <a:buFont typeface="Wingdings" panose="05000000000000000000" pitchFamily="2" charset="2"/>
              <a:buChar char="q"/>
            </a:pPr>
            <a:r>
              <a:rPr lang="en-US" dirty="0"/>
              <a:t>Will the State be providing direct services to identified schools?</a:t>
            </a:r>
          </a:p>
          <a:p>
            <a:pPr>
              <a:lnSpc>
                <a:spcPct val="100000"/>
              </a:lnSpc>
              <a:buFont typeface="Wingdings" panose="05000000000000000000" pitchFamily="2" charset="2"/>
              <a:buChar char="q"/>
            </a:pPr>
            <a:r>
              <a:rPr lang="en-US" dirty="0"/>
              <a:t>How has the State decided to allocate school improvement funds?  </a:t>
            </a:r>
          </a:p>
          <a:p>
            <a:pPr>
              <a:lnSpc>
                <a:spcPct val="100000"/>
              </a:lnSpc>
              <a:buFont typeface="Wingdings" panose="05000000000000000000" pitchFamily="2" charset="2"/>
              <a:buChar char="q"/>
            </a:pPr>
            <a:r>
              <a:rPr lang="en-US" dirty="0"/>
              <a:t>What is the process for parental and community stakeholder consultation during the district development of the school improvement plan? Will there be opportunity for feedback before final approval?</a:t>
            </a:r>
          </a:p>
          <a:p>
            <a:pPr>
              <a:lnSpc>
                <a:spcPct val="100000"/>
              </a:lnSpc>
              <a:buFont typeface="Wingdings" panose="05000000000000000000" pitchFamily="2" charset="2"/>
              <a:buChar char="q"/>
            </a:pPr>
            <a:r>
              <a:rPr lang="en-US" dirty="0"/>
              <a:t>What is the process for oversight of the district improvement plan?</a:t>
            </a:r>
          </a:p>
          <a:p>
            <a:pPr>
              <a:lnSpc>
                <a:spcPct val="100000"/>
              </a:lnSpc>
              <a:buFont typeface="Wingdings" panose="05000000000000000000" pitchFamily="2" charset="2"/>
              <a:buChar char="q"/>
            </a:pPr>
            <a:endParaRPr lang="en-US" dirty="0"/>
          </a:p>
          <a:p>
            <a:pPr>
              <a:lnSpc>
                <a:spcPct val="100000"/>
              </a:lnSpc>
              <a:buFont typeface="Wingdings" panose="05000000000000000000" pitchFamily="2" charset="2"/>
              <a:buChar char="q"/>
            </a:pPr>
            <a:endParaRPr lang="en-US" dirty="0"/>
          </a:p>
        </p:txBody>
      </p:sp>
    </p:spTree>
    <p:extLst>
      <p:ext uri="{BB962C8B-B14F-4D97-AF65-F5344CB8AC3E}">
        <p14:creationId xmlns:p14="http://schemas.microsoft.com/office/powerpoint/2010/main" val="4287802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to Resource Equity in Proposed Administration Budget</a:t>
            </a:r>
          </a:p>
        </p:txBody>
      </p:sp>
      <p:sp>
        <p:nvSpPr>
          <p:cNvPr id="3" name="Content Placeholder 2"/>
          <p:cNvSpPr>
            <a:spLocks noGrp="1"/>
          </p:cNvSpPr>
          <p:nvPr>
            <p:ph idx="1"/>
          </p:nvPr>
        </p:nvSpPr>
        <p:spPr>
          <a:xfrm>
            <a:off x="196948" y="2096086"/>
            <a:ext cx="11995051" cy="4761914"/>
          </a:xfrm>
        </p:spPr>
        <p:txBody>
          <a:bodyPr>
            <a:normAutofit fontScale="92500" lnSpcReduction="10000"/>
          </a:bodyPr>
          <a:lstStyle/>
          <a:p>
            <a:r>
              <a:rPr lang="en-US" dirty="0"/>
              <a:t>$9.2 billion or 13.5%  proposed cuts</a:t>
            </a:r>
          </a:p>
          <a:p>
            <a:pPr lvl="1"/>
            <a:r>
              <a:rPr lang="en-US" dirty="0"/>
              <a:t> most negative impact on poor and those seeking to join middle class</a:t>
            </a:r>
          </a:p>
          <a:p>
            <a:pPr lvl="1"/>
            <a:r>
              <a:rPr lang="en-US" dirty="0"/>
              <a:t>bait and switch: cuts from programs for traditional schools and then gives $ if use vouchers</a:t>
            </a:r>
          </a:p>
          <a:p>
            <a:r>
              <a:rPr lang="en-US" dirty="0"/>
              <a:t>Administration’s priority on </a:t>
            </a:r>
            <a:r>
              <a:rPr lang="en-US" b="1" dirty="0">
                <a:solidFill>
                  <a:srgbClr val="FFFF00"/>
                </a:solidFill>
              </a:rPr>
              <a:t>vouchers could be enacted through portability in Title I </a:t>
            </a:r>
          </a:p>
          <a:p>
            <a:pPr lvl="1"/>
            <a:r>
              <a:rPr lang="en-US" sz="2400" b="1" dirty="0">
                <a:solidFill>
                  <a:srgbClr val="FFFF00"/>
                </a:solidFill>
              </a:rPr>
              <a:t>Net cut to Title I, </a:t>
            </a:r>
            <a:r>
              <a:rPr lang="en-US" dirty="0"/>
              <a:t>where money already follows children in public system</a:t>
            </a:r>
          </a:p>
          <a:p>
            <a:pPr lvl="1"/>
            <a:r>
              <a:rPr lang="en-US" sz="2400" b="1" dirty="0">
                <a:solidFill>
                  <a:srgbClr val="FFFF00"/>
                </a:solidFill>
              </a:rPr>
              <a:t>States can opt in to $1.4 billion in funding where federal money follows child to private and religious schools through vouchers and other voucher-like programs</a:t>
            </a:r>
            <a:r>
              <a:rPr lang="en-US" dirty="0">
                <a:solidFill>
                  <a:srgbClr val="0070C0"/>
                </a:solidFill>
              </a:rPr>
              <a:t>, </a:t>
            </a:r>
            <a:r>
              <a:rPr lang="en-US" dirty="0"/>
              <a:t>draining funds from public schools</a:t>
            </a:r>
          </a:p>
          <a:p>
            <a:r>
              <a:rPr lang="en-US" dirty="0"/>
              <a:t>Proposed </a:t>
            </a:r>
            <a:r>
              <a:rPr lang="en-US" b="1" dirty="0">
                <a:solidFill>
                  <a:srgbClr val="FFFF00"/>
                </a:solidFill>
              </a:rPr>
              <a:t>elimination of all Title II supports for teaching</a:t>
            </a:r>
          </a:p>
          <a:p>
            <a:r>
              <a:rPr lang="en-US" b="1" dirty="0">
                <a:solidFill>
                  <a:srgbClr val="FFFF00"/>
                </a:solidFill>
              </a:rPr>
              <a:t>Transfers from and within Title IV</a:t>
            </a:r>
            <a:r>
              <a:rPr lang="en-US" dirty="0">
                <a:solidFill>
                  <a:srgbClr val="0070C0"/>
                </a:solidFill>
              </a:rPr>
              <a:t> </a:t>
            </a:r>
            <a:r>
              <a:rPr lang="en-US" dirty="0"/>
              <a:t>that negate set-asides</a:t>
            </a:r>
          </a:p>
          <a:p>
            <a:pPr lvl="1"/>
            <a:r>
              <a:rPr lang="en-US" dirty="0"/>
              <a:t>Transfers to Title I for undesignated spending, possibly to fund voucher programs</a:t>
            </a:r>
          </a:p>
          <a:p>
            <a:pPr lvl="1"/>
            <a:r>
              <a:rPr lang="en-US" dirty="0"/>
              <a:t>Removal of set asides for 21</a:t>
            </a:r>
            <a:r>
              <a:rPr lang="en-US" baseline="30000" dirty="0"/>
              <a:t>st</a:t>
            </a:r>
            <a:r>
              <a:rPr lang="en-US" dirty="0"/>
              <a:t> Century Community Learning Centers, Comprehensive Literacy Development, American Indian Education and 21 other initiatives</a:t>
            </a:r>
          </a:p>
          <a:p>
            <a:pPr lvl="1"/>
            <a:r>
              <a:rPr lang="en-US" dirty="0"/>
              <a:t>Leaves tech as suggested spending which can drain funds from more pressing human needs that might impact student learning more</a:t>
            </a:r>
          </a:p>
          <a:p>
            <a:pPr lvl="2"/>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2925" y="0"/>
            <a:ext cx="8846150" cy="6858000"/>
          </a:xfrm>
          <a:prstGeom prst="rect">
            <a:avLst/>
          </a:prstGeom>
        </p:spPr>
      </p:pic>
    </p:spTree>
    <p:extLst>
      <p:ext uri="{BB962C8B-B14F-4D97-AF65-F5344CB8AC3E}">
        <p14:creationId xmlns:p14="http://schemas.microsoft.com/office/powerpoint/2010/main" val="25716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Threats to Equity in the Budget</a:t>
            </a:r>
          </a:p>
        </p:txBody>
      </p:sp>
      <p:sp>
        <p:nvSpPr>
          <p:cNvPr id="3" name="Content Placeholder 2"/>
          <p:cNvSpPr>
            <a:spLocks noGrp="1"/>
          </p:cNvSpPr>
          <p:nvPr>
            <p:ph idx="1"/>
          </p:nvPr>
        </p:nvSpPr>
        <p:spPr>
          <a:xfrm>
            <a:off x="239151" y="2096086"/>
            <a:ext cx="11952849" cy="4761913"/>
          </a:xfrm>
        </p:spPr>
        <p:txBody>
          <a:bodyPr/>
          <a:lstStyle/>
          <a:p>
            <a:r>
              <a:rPr lang="en-US" dirty="0"/>
              <a:t>Innovation fund – will now do research on vouchers</a:t>
            </a:r>
          </a:p>
          <a:p>
            <a:r>
              <a:rPr lang="en-US" dirty="0"/>
              <a:t>$167M for charter expansion; $100M for facilities</a:t>
            </a:r>
          </a:p>
          <a:p>
            <a:r>
              <a:rPr lang="en-US" dirty="0"/>
              <a:t>Civil Rights Enforcement: 40 fewer positions at ED; modest increase at Justice</a:t>
            </a:r>
          </a:p>
          <a:p>
            <a:r>
              <a:rPr lang="en-US" dirty="0"/>
              <a:t>Community Oriented policing: $17.4M increase (funds many SROs)</a:t>
            </a:r>
          </a:p>
          <a:p>
            <a:r>
              <a:rPr lang="en-US" dirty="0"/>
              <a:t>IDEA: $100M cut </a:t>
            </a:r>
          </a:p>
          <a:p>
            <a:r>
              <a:rPr lang="en-US" dirty="0"/>
              <a:t>Medicaid</a:t>
            </a:r>
          </a:p>
          <a:p>
            <a:pPr lvl="1"/>
            <a:r>
              <a:rPr lang="en-US" dirty="0"/>
              <a:t>Impact on learning shown to be on par with smaller class sizes and performance standards</a:t>
            </a:r>
          </a:p>
          <a:p>
            <a:pPr lvl="1"/>
            <a:r>
              <a:rPr lang="en-US" dirty="0"/>
              <a:t>Pays a portion of school based staff: nurses, counselors, paraprofessionals, classroom aides</a:t>
            </a:r>
          </a:p>
          <a:p>
            <a:pPr lvl="1"/>
            <a:r>
              <a:rPr lang="en-US" dirty="0"/>
              <a:t>School-based services such as vision &amp; hearing screenings</a:t>
            </a:r>
          </a:p>
          <a:p>
            <a:pPr lvl="1"/>
            <a:r>
              <a:rPr lang="en-US" dirty="0"/>
              <a:t>House proposal puts caps on state amounts; less federal money to states; lets states eliminate screenings</a:t>
            </a:r>
          </a:p>
          <a:p>
            <a:pPr lvl="1"/>
            <a:endParaRPr lang="en-US"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Equity Through the Budget: Stakeholder Questions to Ask</a:t>
            </a:r>
          </a:p>
        </p:txBody>
      </p:sp>
      <p:sp>
        <p:nvSpPr>
          <p:cNvPr id="3" name="Content Placeholder 2"/>
          <p:cNvSpPr>
            <a:spLocks noGrp="1"/>
          </p:cNvSpPr>
          <p:nvPr>
            <p:ph idx="1"/>
          </p:nvPr>
        </p:nvSpPr>
        <p:spPr>
          <a:xfrm>
            <a:off x="267287" y="2336872"/>
            <a:ext cx="11451102" cy="4260875"/>
          </a:xfrm>
          <a:solidFill>
            <a:schemeClr val="tx1"/>
          </a:solidFill>
        </p:spPr>
        <p:txBody>
          <a:bodyPr>
            <a:normAutofit lnSpcReduction="10000"/>
          </a:bodyPr>
          <a:lstStyle/>
          <a:p>
            <a:pPr>
              <a:buFont typeface="Wingdings" pitchFamily="2" charset="2"/>
              <a:buChar char="q"/>
            </a:pPr>
            <a:r>
              <a:rPr lang="en-US" dirty="0">
                <a:solidFill>
                  <a:schemeClr val="bg1"/>
                </a:solidFill>
              </a:rPr>
              <a:t> Has your state informed Congress how cuts to funds for disadvantaged kids (Title I) and elimination of support for teaching (Title II) will impact students?</a:t>
            </a:r>
          </a:p>
          <a:p>
            <a:pPr>
              <a:buFont typeface="Wingdings" pitchFamily="2" charset="2"/>
              <a:buChar char="q"/>
            </a:pPr>
            <a:r>
              <a:rPr lang="en-US" dirty="0">
                <a:solidFill>
                  <a:schemeClr val="bg1"/>
                </a:solidFill>
              </a:rPr>
              <a:t> How will your state respond to funding cuts for disadvantaged students (Title I) and students with disabilities (IDEA)? </a:t>
            </a:r>
          </a:p>
          <a:p>
            <a:pPr>
              <a:buFont typeface="Wingdings" pitchFamily="2" charset="2"/>
              <a:buChar char="q"/>
            </a:pPr>
            <a:r>
              <a:rPr lang="en-US" dirty="0">
                <a:solidFill>
                  <a:schemeClr val="bg1"/>
                </a:solidFill>
              </a:rPr>
              <a:t> Will your state opt-in to the portability plan if offered?</a:t>
            </a:r>
          </a:p>
          <a:p>
            <a:pPr>
              <a:buFont typeface="Wingdings" pitchFamily="2" charset="2"/>
              <a:buChar char="q"/>
            </a:pPr>
            <a:r>
              <a:rPr lang="en-US" dirty="0">
                <a:solidFill>
                  <a:schemeClr val="bg1"/>
                </a:solidFill>
              </a:rPr>
              <a:t> How will your state and district keep focus on important supports such as afterschool, literacy assistance, internships and advanced coursework (Title IV)</a:t>
            </a:r>
          </a:p>
          <a:p>
            <a:pPr>
              <a:buFont typeface="Wingdings" pitchFamily="2" charset="2"/>
              <a:buChar char="q"/>
            </a:pPr>
            <a:r>
              <a:rPr lang="en-US" dirty="0">
                <a:solidFill>
                  <a:schemeClr val="bg1"/>
                </a:solidFill>
              </a:rPr>
              <a:t> What safeguards exist to make sure charter expansion and facilities spending doesn’t negatively impact the existing school system?</a:t>
            </a:r>
          </a:p>
          <a:p>
            <a:pPr>
              <a:buFont typeface="Wingdings" pitchFamily="2" charset="2"/>
              <a:buChar char="q"/>
            </a:pPr>
            <a:r>
              <a:rPr lang="en-US" dirty="0">
                <a:solidFill>
                  <a:schemeClr val="bg1"/>
                </a:solidFill>
              </a:rPr>
              <a:t> How will your state pay for the lost supports in schools if Medicaid is cut? Will they raise taxes? Cut other services?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Equity of Vulnerable Populations</a:t>
            </a:r>
          </a:p>
        </p:txBody>
      </p:sp>
      <p:sp>
        <p:nvSpPr>
          <p:cNvPr id="3" name="Content Placeholder 2"/>
          <p:cNvSpPr>
            <a:spLocks noGrp="1"/>
          </p:cNvSpPr>
          <p:nvPr>
            <p:ph idx="1"/>
          </p:nvPr>
        </p:nvSpPr>
        <p:spPr>
          <a:xfrm>
            <a:off x="680320" y="2170580"/>
            <a:ext cx="9613861" cy="1607806"/>
          </a:xfrm>
        </p:spPr>
        <p:txBody>
          <a:bodyPr>
            <a:normAutofit fontScale="70000" lnSpcReduction="20000"/>
          </a:bodyPr>
          <a:lstStyle/>
          <a:p>
            <a:pPr marL="0" indent="0">
              <a:lnSpc>
                <a:spcPct val="120000"/>
              </a:lnSpc>
              <a:buNone/>
            </a:pPr>
            <a:r>
              <a:rPr lang="en-US" dirty="0"/>
              <a:t>ESSA includes expanded requirements for the protection of vulnerable populations:</a:t>
            </a:r>
          </a:p>
          <a:p>
            <a:pPr>
              <a:lnSpc>
                <a:spcPct val="120000"/>
              </a:lnSpc>
            </a:pPr>
            <a:r>
              <a:rPr lang="en-US" dirty="0"/>
              <a:t>Homeless Youth</a:t>
            </a:r>
          </a:p>
          <a:p>
            <a:pPr>
              <a:lnSpc>
                <a:spcPct val="120000"/>
              </a:lnSpc>
            </a:pPr>
            <a:r>
              <a:rPr lang="en-US" dirty="0"/>
              <a:t>Foster Care Youth</a:t>
            </a:r>
          </a:p>
          <a:p>
            <a:pPr>
              <a:lnSpc>
                <a:spcPct val="120000"/>
              </a:lnSpc>
            </a:pPr>
            <a:r>
              <a:rPr lang="en-US" dirty="0"/>
              <a:t>Delinquent and Neglected Youth</a:t>
            </a:r>
          </a:p>
          <a:p>
            <a:pPr>
              <a:lnSpc>
                <a:spcPct val="120000"/>
              </a:lnSpc>
            </a:pPr>
            <a:endParaRPr lang="en-US" dirty="0"/>
          </a:p>
          <a:p>
            <a:pPr>
              <a:lnSpc>
                <a:spcPct val="120000"/>
              </a:lnSpc>
            </a:pPr>
            <a:endParaRPr lang="en-US" dirty="0"/>
          </a:p>
          <a:p>
            <a:pPr marL="457200" lvl="1" indent="0">
              <a:lnSpc>
                <a:spcPct val="120000"/>
              </a:lnSpc>
              <a:buNone/>
            </a:pPr>
            <a:endParaRPr lang="en-US" dirty="0"/>
          </a:p>
          <a:p>
            <a:pPr marL="0" indent="0">
              <a:lnSpc>
                <a:spcPct val="120000"/>
              </a:lnSpc>
              <a:buNone/>
            </a:pPr>
            <a:endParaRPr lang="en-US" u="sng" dirty="0"/>
          </a:p>
          <a:p>
            <a:pPr marL="457200" lvl="1" indent="0">
              <a:lnSpc>
                <a:spcPct val="120000"/>
              </a:lnSpc>
              <a:buNone/>
            </a:pPr>
            <a:endParaRPr lang="en-US" dirty="0"/>
          </a:p>
          <a:p>
            <a:pPr marL="0" indent="0">
              <a:lnSpc>
                <a:spcPct val="120000"/>
              </a:lnSpc>
              <a:buNone/>
            </a:pPr>
            <a:endParaRPr lang="en-US" dirty="0"/>
          </a:p>
        </p:txBody>
      </p:sp>
      <p:sp>
        <p:nvSpPr>
          <p:cNvPr id="4" name="TextBox 3"/>
          <p:cNvSpPr txBox="1"/>
          <p:nvPr/>
        </p:nvSpPr>
        <p:spPr>
          <a:xfrm>
            <a:off x="808073" y="4646428"/>
            <a:ext cx="10136905" cy="1754327"/>
          </a:xfrm>
          <a:prstGeom prst="rect">
            <a:avLst/>
          </a:prstGeom>
          <a:solidFill>
            <a:schemeClr val="tx1"/>
          </a:solidFill>
        </p:spPr>
        <p:txBody>
          <a:bodyPr wrap="square" rtlCol="0">
            <a:spAutoFit/>
          </a:bodyPr>
          <a:lstStyle/>
          <a:p>
            <a:pPr>
              <a:buFont typeface="Wingdings" panose="05000000000000000000" pitchFamily="2" charset="2"/>
              <a:buChar char="q"/>
            </a:pPr>
            <a:r>
              <a:rPr lang="en-US" dirty="0">
                <a:solidFill>
                  <a:schemeClr val="bg1"/>
                </a:solidFill>
              </a:rPr>
              <a:t> How is the district addressing the needs of homeless youth awaiting foster care, as newly required in ESSA? </a:t>
            </a:r>
          </a:p>
          <a:p>
            <a:pPr>
              <a:buFont typeface="Wingdings" panose="05000000000000000000" pitchFamily="2" charset="2"/>
              <a:buChar char="q"/>
            </a:pPr>
            <a:r>
              <a:rPr lang="en-US" dirty="0">
                <a:solidFill>
                  <a:schemeClr val="bg1"/>
                </a:solidFill>
              </a:rPr>
              <a:t> What is the process to ensure the transportation needs of homeless and foster youth?</a:t>
            </a:r>
          </a:p>
          <a:p>
            <a:pPr>
              <a:buFont typeface="Wingdings" panose="05000000000000000000" pitchFamily="2" charset="2"/>
              <a:buChar char="q"/>
            </a:pPr>
            <a:r>
              <a:rPr lang="en-US" dirty="0">
                <a:solidFill>
                  <a:schemeClr val="bg1"/>
                </a:solidFill>
              </a:rPr>
              <a:t> What is the district plan for incorporating supports for the needs of justice-involved youth?</a:t>
            </a:r>
          </a:p>
          <a:p>
            <a:pPr>
              <a:buFont typeface="Wingdings" panose="05000000000000000000" pitchFamily="2" charset="2"/>
              <a:buChar char="q"/>
            </a:pPr>
            <a:r>
              <a:rPr lang="en-US" dirty="0">
                <a:solidFill>
                  <a:schemeClr val="bg1"/>
                </a:solidFill>
              </a:rPr>
              <a:t> Are supplemental services being incorporated into district school improvement plans?  </a:t>
            </a:r>
            <a:br>
              <a:rPr lang="en-US" dirty="0">
                <a:solidFill>
                  <a:schemeClr val="bg1"/>
                </a:solidFill>
              </a:rPr>
            </a:br>
            <a:r>
              <a:rPr lang="en-US" i="1" dirty="0">
                <a:solidFill>
                  <a:schemeClr val="bg1"/>
                </a:solidFill>
              </a:rPr>
              <a:t>See Title IV Guidance Section below</a:t>
            </a:r>
            <a:endParaRPr lang="en-US" dirty="0">
              <a:solidFill>
                <a:schemeClr val="bg1"/>
              </a:solidFill>
            </a:endParaRPr>
          </a:p>
        </p:txBody>
      </p:sp>
      <p:sp>
        <p:nvSpPr>
          <p:cNvPr id="6" name="TextBox 5"/>
          <p:cNvSpPr txBox="1"/>
          <p:nvPr/>
        </p:nvSpPr>
        <p:spPr>
          <a:xfrm>
            <a:off x="808075" y="3934047"/>
            <a:ext cx="9165266" cy="584775"/>
          </a:xfrm>
          <a:prstGeom prst="rect">
            <a:avLst/>
          </a:prstGeom>
          <a:noFill/>
        </p:spPr>
        <p:txBody>
          <a:bodyPr wrap="square" rtlCol="0">
            <a:spAutoFit/>
          </a:bodyPr>
          <a:lstStyle/>
          <a:p>
            <a:r>
              <a:rPr lang="en-US" sz="3200" dirty="0"/>
              <a:t>Stakeholder Questions to Ask:</a:t>
            </a:r>
          </a:p>
        </p:txBody>
      </p:sp>
    </p:spTree>
    <p:extLst>
      <p:ext uri="{BB962C8B-B14F-4D97-AF65-F5344CB8AC3E}">
        <p14:creationId xmlns:p14="http://schemas.microsoft.com/office/powerpoint/2010/main" val="779450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Equity through Data Transparency: </a:t>
            </a:r>
          </a:p>
        </p:txBody>
      </p:sp>
      <p:sp>
        <p:nvSpPr>
          <p:cNvPr id="3" name="Content Placeholder 2"/>
          <p:cNvSpPr>
            <a:spLocks noGrp="1"/>
          </p:cNvSpPr>
          <p:nvPr>
            <p:ph idx="1"/>
          </p:nvPr>
        </p:nvSpPr>
        <p:spPr>
          <a:xfrm>
            <a:off x="667228" y="3480588"/>
            <a:ext cx="10631238" cy="3275934"/>
          </a:xfrm>
        </p:spPr>
        <p:txBody>
          <a:bodyPr>
            <a:normAutofit fontScale="70000" lnSpcReduction="20000"/>
          </a:bodyPr>
          <a:lstStyle/>
          <a:p>
            <a:pPr marL="0" indent="0">
              <a:buNone/>
            </a:pPr>
            <a:r>
              <a:rPr lang="en-US" sz="3000" u="sng" dirty="0"/>
              <a:t>Highlighted Requirements</a:t>
            </a:r>
          </a:p>
          <a:p>
            <a:pPr>
              <a:lnSpc>
                <a:spcPct val="120000"/>
              </a:lnSpc>
            </a:pPr>
            <a:r>
              <a:rPr lang="en-US" dirty="0"/>
              <a:t>Description of, and results from, the State accountability system</a:t>
            </a:r>
          </a:p>
          <a:p>
            <a:pPr>
              <a:lnSpc>
                <a:spcPct val="120000"/>
              </a:lnSpc>
            </a:pPr>
            <a:r>
              <a:rPr lang="en-US" dirty="0"/>
              <a:t>Student achievement on the academic assessments</a:t>
            </a:r>
          </a:p>
          <a:p>
            <a:pPr>
              <a:lnSpc>
                <a:spcPct val="120000"/>
              </a:lnSpc>
            </a:pPr>
            <a:r>
              <a:rPr lang="en-US" dirty="0"/>
              <a:t>Information collected and reported in compliance with the CRDC under 20 U.S.C. 3413(c)(1)</a:t>
            </a:r>
          </a:p>
          <a:p>
            <a:pPr>
              <a:lnSpc>
                <a:spcPct val="120000"/>
              </a:lnSpc>
            </a:pPr>
            <a:r>
              <a:rPr lang="en-US" b="1" dirty="0">
                <a:solidFill>
                  <a:srgbClr val="FFFF00"/>
                </a:solidFill>
              </a:rPr>
              <a:t>Information on educator qualifications</a:t>
            </a:r>
          </a:p>
          <a:p>
            <a:pPr>
              <a:lnSpc>
                <a:spcPct val="120000"/>
              </a:lnSpc>
            </a:pPr>
            <a:r>
              <a:rPr lang="en-US" dirty="0"/>
              <a:t>A list of all the districts and schools that received school improvement funds, including the amount of funds each school received and the types of strategies implemented in each school with such fund</a:t>
            </a:r>
          </a:p>
          <a:p>
            <a:pPr>
              <a:lnSpc>
                <a:spcPct val="120000"/>
              </a:lnSpc>
            </a:pPr>
            <a:r>
              <a:rPr lang="en-US" dirty="0"/>
              <a:t>Information on per-pupil expenditures</a:t>
            </a:r>
          </a:p>
          <a:p>
            <a:r>
              <a:rPr lang="en-US" sz="3000" b="1" dirty="0"/>
              <a:t>Any Other Information That the State Deems Relevant</a:t>
            </a:r>
            <a:r>
              <a:rPr lang="en-US" dirty="0"/>
              <a:t> </a:t>
            </a:r>
          </a:p>
          <a:p>
            <a:endParaRPr lang="en-US" i="1" dirty="0"/>
          </a:p>
        </p:txBody>
      </p:sp>
      <p:sp>
        <p:nvSpPr>
          <p:cNvPr id="4" name="TextBox 3"/>
          <p:cNvSpPr txBox="1"/>
          <p:nvPr/>
        </p:nvSpPr>
        <p:spPr>
          <a:xfrm>
            <a:off x="558799" y="2039577"/>
            <a:ext cx="10006509" cy="1384995"/>
          </a:xfrm>
          <a:prstGeom prst="rect">
            <a:avLst/>
          </a:prstGeom>
          <a:noFill/>
        </p:spPr>
        <p:txBody>
          <a:bodyPr wrap="square" rtlCol="0">
            <a:spAutoFit/>
          </a:bodyPr>
          <a:lstStyle/>
          <a:p>
            <a:pPr algn="ctr"/>
            <a:r>
              <a:rPr lang="en-US" sz="2800" dirty="0"/>
              <a:t>To help ensure that parents contribute to decisions, ESEA requires that States and districts consult with parents in developing report cards. </a:t>
            </a:r>
            <a:r>
              <a:rPr lang="en-US" sz="1200" i="1" dirty="0"/>
              <a:t>(ESEA section 1111(h)(1)(B)(ii))</a:t>
            </a:r>
          </a:p>
        </p:txBody>
      </p:sp>
    </p:spTree>
    <p:extLst>
      <p:ext uri="{BB962C8B-B14F-4D97-AF65-F5344CB8AC3E}">
        <p14:creationId xmlns:p14="http://schemas.microsoft.com/office/powerpoint/2010/main" val="2832384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Equity through Data Transparency: </a:t>
            </a:r>
            <a:br>
              <a:rPr lang="en-US" dirty="0"/>
            </a:br>
            <a:r>
              <a:rPr lang="en-US" dirty="0"/>
              <a:t>CRDC Reporting Requirements</a:t>
            </a:r>
          </a:p>
        </p:txBody>
      </p:sp>
      <p:sp>
        <p:nvSpPr>
          <p:cNvPr id="3" name="Content Placeholder 2"/>
          <p:cNvSpPr>
            <a:spLocks noGrp="1"/>
          </p:cNvSpPr>
          <p:nvPr>
            <p:ph idx="1"/>
          </p:nvPr>
        </p:nvSpPr>
        <p:spPr>
          <a:xfrm>
            <a:off x="680321" y="2336873"/>
            <a:ext cx="10212290" cy="4354178"/>
          </a:xfrm>
        </p:spPr>
        <p:txBody>
          <a:bodyPr>
            <a:normAutofit lnSpcReduction="10000"/>
          </a:bodyPr>
          <a:lstStyle/>
          <a:p>
            <a:pPr>
              <a:lnSpc>
                <a:spcPct val="120000"/>
              </a:lnSpc>
            </a:pPr>
            <a:r>
              <a:rPr lang="en-US" sz="1800" dirty="0"/>
              <a:t>ESSA requires that State and district report cards include data from certain CRDC data categories measuring school quality, climate, and safety, including information of the following: </a:t>
            </a:r>
          </a:p>
          <a:p>
            <a:pPr lvl="1">
              <a:lnSpc>
                <a:spcPct val="120000"/>
              </a:lnSpc>
              <a:buFont typeface="Wingdings" panose="05000000000000000000" pitchFamily="2" charset="2"/>
              <a:buChar char="Ø"/>
            </a:pPr>
            <a:r>
              <a:rPr lang="en-US" sz="1600" b="1" dirty="0">
                <a:solidFill>
                  <a:schemeClr val="bg1"/>
                </a:solidFill>
              </a:rPr>
              <a:t>In-school suspensions</a:t>
            </a:r>
          </a:p>
          <a:p>
            <a:pPr lvl="1">
              <a:lnSpc>
                <a:spcPct val="120000"/>
              </a:lnSpc>
              <a:buFont typeface="Wingdings" panose="05000000000000000000" pitchFamily="2" charset="2"/>
              <a:buChar char="Ø"/>
            </a:pPr>
            <a:r>
              <a:rPr lang="en-US" sz="1600" b="1" dirty="0">
                <a:solidFill>
                  <a:schemeClr val="bg1"/>
                </a:solidFill>
              </a:rPr>
              <a:t>Out-of-school suspensions</a:t>
            </a:r>
          </a:p>
          <a:p>
            <a:pPr lvl="1">
              <a:lnSpc>
                <a:spcPct val="120000"/>
              </a:lnSpc>
              <a:buFont typeface="Wingdings" panose="05000000000000000000" pitchFamily="2" charset="2"/>
              <a:buChar char="Ø"/>
            </a:pPr>
            <a:r>
              <a:rPr lang="en-US" sz="1600" b="1" dirty="0">
                <a:solidFill>
                  <a:schemeClr val="bg1"/>
                </a:solidFill>
              </a:rPr>
              <a:t>Expulsions</a:t>
            </a:r>
          </a:p>
          <a:p>
            <a:pPr lvl="1">
              <a:lnSpc>
                <a:spcPct val="120000"/>
              </a:lnSpc>
              <a:buFont typeface="Wingdings" panose="05000000000000000000" pitchFamily="2" charset="2"/>
              <a:buChar char="Ø"/>
            </a:pPr>
            <a:r>
              <a:rPr lang="en-US" sz="1600" b="1" dirty="0">
                <a:solidFill>
                  <a:schemeClr val="bg1"/>
                </a:solidFill>
              </a:rPr>
              <a:t>School-related arrests</a:t>
            </a:r>
          </a:p>
          <a:p>
            <a:pPr lvl="1">
              <a:lnSpc>
                <a:spcPct val="120000"/>
              </a:lnSpc>
              <a:buFont typeface="Wingdings" panose="05000000000000000000" pitchFamily="2" charset="2"/>
              <a:buChar char="Ø"/>
            </a:pPr>
            <a:r>
              <a:rPr lang="en-US" sz="1600" b="1" dirty="0">
                <a:solidFill>
                  <a:schemeClr val="bg1"/>
                </a:solidFill>
              </a:rPr>
              <a:t>Referrals to law enforcement</a:t>
            </a:r>
          </a:p>
          <a:p>
            <a:pPr lvl="1">
              <a:lnSpc>
                <a:spcPct val="120000"/>
              </a:lnSpc>
              <a:buFont typeface="Wingdings" panose="05000000000000000000" pitchFamily="2" charset="2"/>
              <a:buChar char="Ø"/>
            </a:pPr>
            <a:r>
              <a:rPr lang="en-US" sz="1600" b="1" dirty="0">
                <a:solidFill>
                  <a:schemeClr val="bg1"/>
                </a:solidFill>
              </a:rPr>
              <a:t>Chronic absenteeism, including both excused and unexcused absences</a:t>
            </a:r>
          </a:p>
          <a:p>
            <a:pPr lvl="1">
              <a:lnSpc>
                <a:spcPct val="120000"/>
              </a:lnSpc>
              <a:buFont typeface="Wingdings" panose="05000000000000000000" pitchFamily="2" charset="2"/>
              <a:buChar char="Ø"/>
            </a:pPr>
            <a:r>
              <a:rPr lang="en-US" sz="1600" b="1" dirty="0">
                <a:solidFill>
                  <a:schemeClr val="bg1"/>
                </a:solidFill>
              </a:rPr>
              <a:t>Incidents of violence, including bullying and harassment</a:t>
            </a:r>
          </a:p>
          <a:p>
            <a:pPr>
              <a:lnSpc>
                <a:spcPct val="120000"/>
              </a:lnSpc>
            </a:pPr>
            <a:r>
              <a:rPr lang="en-US" sz="1800" dirty="0"/>
              <a:t>In addition, State and district report cards must include the number and percentage of students enrolled in preschool programs and accelerated coursework to earn postsecondary credit while still in high school for all students and each student subgroup. </a:t>
            </a:r>
          </a:p>
        </p:txBody>
      </p:sp>
    </p:spTree>
    <p:extLst>
      <p:ext uri="{BB962C8B-B14F-4D97-AF65-F5344CB8AC3E}">
        <p14:creationId xmlns:p14="http://schemas.microsoft.com/office/powerpoint/2010/main" val="214495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LOGO_HIGHRES-1.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7697784" y="3338141"/>
            <a:ext cx="1336019" cy="15011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naacpldf.org/files/about-us/LDF_Logo_Tag_4color_rgb-small.jpg"/>
          <p:cNvPicPr/>
          <p:nvPr/>
        </p:nvPicPr>
        <p:blipFill>
          <a:blip r:embed="rId3" cstate="print">
            <a:extLst>
              <a:ext uri="{28A0092B-C50C-407E-A947-70E740481C1C}">
                <a14:useLocalDpi xmlns:a14="http://schemas.microsoft.com/office/drawing/2010/main" val="0"/>
              </a:ext>
            </a:extLst>
          </a:blip>
          <a:srcRect l="6000" t="9782" r="10001" b="11957"/>
          <a:stretch>
            <a:fillRect/>
          </a:stretch>
        </p:blipFill>
        <p:spPr bwMode="auto">
          <a:xfrm>
            <a:off x="9033802" y="3338141"/>
            <a:ext cx="2416633" cy="1501145"/>
          </a:xfrm>
          <a:prstGeom prst="rect">
            <a:avLst/>
          </a:prstGeom>
          <a:noFill/>
        </p:spPr>
      </p:pic>
      <p:sp>
        <p:nvSpPr>
          <p:cNvPr id="2" name="Title 1"/>
          <p:cNvSpPr>
            <a:spLocks noGrp="1"/>
          </p:cNvSpPr>
          <p:nvPr>
            <p:ph type="title"/>
          </p:nvPr>
        </p:nvSpPr>
        <p:spPr>
          <a:xfrm>
            <a:off x="492370" y="499403"/>
            <a:ext cx="4344162" cy="1667022"/>
          </a:xfrm>
        </p:spPr>
        <p:txBody>
          <a:bodyPr anchor="ctr">
            <a:normAutofit/>
          </a:bodyPr>
          <a:lstStyle/>
          <a:p>
            <a:r>
              <a:rPr lang="en-US" dirty="0">
                <a:solidFill>
                  <a:srgbClr val="FFFFFF"/>
                </a:solidFill>
              </a:rPr>
              <a:t>CJSF ESSA Grassroots Initiative</a:t>
            </a:r>
          </a:p>
        </p:txBody>
      </p:sp>
      <p:sp>
        <p:nvSpPr>
          <p:cNvPr id="3" name="Content Placeholder 2"/>
          <p:cNvSpPr>
            <a:spLocks noGrp="1"/>
          </p:cNvSpPr>
          <p:nvPr>
            <p:ph idx="1"/>
          </p:nvPr>
        </p:nvSpPr>
        <p:spPr>
          <a:xfrm>
            <a:off x="492370" y="2314138"/>
            <a:ext cx="6654018" cy="4325813"/>
          </a:xfrm>
        </p:spPr>
        <p:txBody>
          <a:bodyPr>
            <a:normAutofit lnSpcReduction="10000"/>
          </a:bodyPr>
          <a:lstStyle/>
          <a:p>
            <a:pPr>
              <a:lnSpc>
                <a:spcPct val="100000"/>
              </a:lnSpc>
            </a:pPr>
            <a:r>
              <a:rPr lang="en-US" sz="1800" dirty="0"/>
              <a:t>- $1 million initiative</a:t>
            </a:r>
          </a:p>
          <a:p>
            <a:pPr>
              <a:lnSpc>
                <a:spcPct val="100000"/>
              </a:lnSpc>
            </a:pPr>
            <a:r>
              <a:rPr lang="en-US" sz="1800" dirty="0"/>
              <a:t>- State and local grassroots advocacy initiative for robust and equity-focused implementation of the </a:t>
            </a:r>
            <a:r>
              <a:rPr lang="en-US" sz="1800" i="1" dirty="0"/>
              <a:t>Every Student Succeeds Act</a:t>
            </a:r>
            <a:r>
              <a:rPr lang="en-US" sz="1800" dirty="0"/>
              <a:t>. </a:t>
            </a:r>
          </a:p>
          <a:p>
            <a:pPr>
              <a:lnSpc>
                <a:spcPct val="100000"/>
              </a:lnSpc>
            </a:pPr>
            <a:r>
              <a:rPr lang="en-US" sz="1800" dirty="0"/>
              <a:t>- Develop positive, safe, and nurturing learning environments for every child, particularly those most marginalized. </a:t>
            </a:r>
          </a:p>
          <a:p>
            <a:pPr>
              <a:lnSpc>
                <a:spcPct val="100000"/>
              </a:lnSpc>
            </a:pPr>
            <a:r>
              <a:rPr lang="en-US" sz="1800" dirty="0"/>
              <a:t>- Coordinated education and expansion of a national network of community organizers PLUS targeted resources and technical assistance support to organizing groups in Boston, Dayton, and Mississippi Delta</a:t>
            </a:r>
          </a:p>
          <a:p>
            <a:pPr>
              <a:lnSpc>
                <a:spcPct val="100000"/>
              </a:lnSpc>
            </a:pPr>
            <a:r>
              <a:rPr lang="en-US" sz="1800" dirty="0"/>
              <a:t>- Well-informed, well-resourced, well-connected community advocacy efforts for draft state plans and equitably funded interventions that will help eliminate racial disparities in school discipline and create healthy school climates</a:t>
            </a:r>
          </a:p>
          <a:p>
            <a:pPr>
              <a:lnSpc>
                <a:spcPct val="100000"/>
              </a:lnSpc>
            </a:pPr>
            <a:endParaRPr lang="en-US" sz="1800" dirty="0"/>
          </a:p>
        </p:txBody>
      </p:sp>
    </p:spTree>
    <p:extLst>
      <p:ext uri="{BB962C8B-B14F-4D97-AF65-F5344CB8AC3E}">
        <p14:creationId xmlns:p14="http://schemas.microsoft.com/office/powerpoint/2010/main" val="1670556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78" y="585216"/>
            <a:ext cx="4069641" cy="1499616"/>
          </a:xfrm>
        </p:spPr>
        <p:txBody>
          <a:bodyPr>
            <a:normAutofit/>
          </a:bodyPr>
          <a:lstStyle/>
          <a:p>
            <a:pPr>
              <a:lnSpc>
                <a:spcPct val="70000"/>
              </a:lnSpc>
            </a:pPr>
            <a:r>
              <a:rPr lang="en-US" sz="4000" dirty="0"/>
              <a:t>ESSA Initiative Partners</a:t>
            </a:r>
          </a:p>
        </p:txBody>
      </p:sp>
      <p:sp>
        <p:nvSpPr>
          <p:cNvPr id="3" name="Content Placeholder 2"/>
          <p:cNvSpPr>
            <a:spLocks noGrp="1"/>
          </p:cNvSpPr>
          <p:nvPr>
            <p:ph idx="1"/>
          </p:nvPr>
        </p:nvSpPr>
        <p:spPr>
          <a:xfrm>
            <a:off x="618979" y="2286000"/>
            <a:ext cx="4826222" cy="3931920"/>
          </a:xfrm>
        </p:spPr>
        <p:txBody>
          <a:bodyPr>
            <a:normAutofit/>
          </a:bodyPr>
          <a:lstStyle/>
          <a:p>
            <a:pPr lvl="0"/>
            <a:r>
              <a:rPr lang="en-US" u="sng" dirty="0"/>
              <a:t>Mississippi Delta</a:t>
            </a:r>
          </a:p>
          <a:p>
            <a:pPr lvl="0"/>
            <a:r>
              <a:rPr lang="en-US" dirty="0"/>
              <a:t>Southern Echo</a:t>
            </a:r>
          </a:p>
          <a:p>
            <a:pPr lvl="0"/>
            <a:r>
              <a:rPr lang="en-US" dirty="0"/>
              <a:t>Citizens for a Better Greenville</a:t>
            </a:r>
          </a:p>
          <a:p>
            <a:pPr lvl="0"/>
            <a:r>
              <a:rPr lang="en-US" dirty="0"/>
              <a:t>Nollie Jenkins Family Center</a:t>
            </a:r>
          </a:p>
          <a:p>
            <a:pPr lvl="0"/>
            <a:r>
              <a:rPr lang="en-US" dirty="0"/>
              <a:t>Tunica Teens in Action</a:t>
            </a:r>
          </a:p>
        </p:txBody>
      </p:sp>
      <p:pic>
        <p:nvPicPr>
          <p:cNvPr id="5" name="Picture 2" descr="C:\Users\Liz\Dropbox\Dignity in Schools\Federal Strategies\ESSA Implementation\ESSA hearing 1.11.2016\ESSA testimony1.2016.JPG"/>
          <p:cNvPicPr>
            <a:picLocks noChangeAspect="1" noChangeArrowheads="1"/>
          </p:cNvPicPr>
          <p:nvPr/>
        </p:nvPicPr>
        <p:blipFill>
          <a:blip r:embed="rId2" cstate="print"/>
          <a:srcRect t="17188" b="9375"/>
          <a:stretch>
            <a:fillRect/>
          </a:stretch>
        </p:blipFill>
        <p:spPr bwMode="auto">
          <a:xfrm>
            <a:off x="6461409" y="984944"/>
            <a:ext cx="4724400" cy="2602111"/>
          </a:xfrm>
          <a:prstGeom prst="rect">
            <a:avLst/>
          </a:prstGeom>
          <a:noFill/>
        </p:spPr>
      </p:pic>
      <p:pic>
        <p:nvPicPr>
          <p:cNvPr id="6" name="Picture 5" descr="DAC Phot.jpg"/>
          <p:cNvPicPr>
            <a:picLocks noChangeAspect="1"/>
          </p:cNvPicPr>
          <p:nvPr/>
        </p:nvPicPr>
        <p:blipFill>
          <a:blip r:embed="rId3" cstate="print"/>
          <a:stretch>
            <a:fillRect/>
          </a:stretch>
        </p:blipFill>
        <p:spPr>
          <a:xfrm>
            <a:off x="6461409" y="3587055"/>
            <a:ext cx="4724400" cy="3122582"/>
          </a:xfrm>
          <a:prstGeom prst="rect">
            <a:avLst/>
          </a:prstGeom>
        </p:spPr>
      </p:pic>
    </p:spTree>
    <p:extLst>
      <p:ext uri="{BB962C8B-B14F-4D97-AF65-F5344CB8AC3E}">
        <p14:creationId xmlns:p14="http://schemas.microsoft.com/office/powerpoint/2010/main" val="84678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stening project for CJSF.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5758" y="1407958"/>
            <a:ext cx="5182183" cy="3886637"/>
          </a:xfrm>
          <a:prstGeom prst="rect">
            <a:avLst/>
          </a:prstGeom>
        </p:spPr>
      </p:pic>
      <p:sp>
        <p:nvSpPr>
          <p:cNvPr id="2" name="Title 1"/>
          <p:cNvSpPr>
            <a:spLocks noGrp="1"/>
          </p:cNvSpPr>
          <p:nvPr>
            <p:ph type="title"/>
          </p:nvPr>
        </p:nvSpPr>
        <p:spPr>
          <a:xfrm>
            <a:off x="675247" y="585216"/>
            <a:ext cx="3886761" cy="1499616"/>
          </a:xfrm>
        </p:spPr>
        <p:txBody>
          <a:bodyPr>
            <a:normAutofit/>
          </a:bodyPr>
          <a:lstStyle/>
          <a:p>
            <a:pPr>
              <a:lnSpc>
                <a:spcPct val="70000"/>
              </a:lnSpc>
            </a:pPr>
            <a:r>
              <a:rPr lang="en-US" sz="4000" dirty="0"/>
              <a:t>ESSA Initiative Partners</a:t>
            </a:r>
          </a:p>
        </p:txBody>
      </p:sp>
      <p:sp>
        <p:nvSpPr>
          <p:cNvPr id="3" name="Content Placeholder 2"/>
          <p:cNvSpPr>
            <a:spLocks noGrp="1"/>
          </p:cNvSpPr>
          <p:nvPr>
            <p:ph idx="1"/>
          </p:nvPr>
        </p:nvSpPr>
        <p:spPr>
          <a:xfrm>
            <a:off x="675248" y="2286000"/>
            <a:ext cx="4203900" cy="3931920"/>
          </a:xfrm>
        </p:spPr>
        <p:txBody>
          <a:bodyPr>
            <a:normAutofit/>
          </a:bodyPr>
          <a:lstStyle/>
          <a:p>
            <a:pPr lvl="0"/>
            <a:r>
              <a:rPr lang="en-US" u="sng" dirty="0"/>
              <a:t>Dayton, OH</a:t>
            </a:r>
          </a:p>
          <a:p>
            <a:pPr lvl="0"/>
            <a:r>
              <a:rPr lang="en-US" dirty="0"/>
              <a:t>Racial Justice NOW!</a:t>
            </a:r>
          </a:p>
          <a:p>
            <a:pPr lvl="0"/>
            <a:r>
              <a:rPr lang="en-US" u="sng" dirty="0"/>
              <a:t>Boston, MA</a:t>
            </a:r>
          </a:p>
          <a:p>
            <a:pPr lvl="0"/>
            <a:r>
              <a:rPr lang="en-US" dirty="0"/>
              <a:t>Youth on Board/Boston Student Advisory Council</a:t>
            </a:r>
          </a:p>
          <a:p>
            <a:endParaRPr lang="en-US" sz="1600" dirty="0"/>
          </a:p>
        </p:txBody>
      </p:sp>
    </p:spTree>
    <p:extLst>
      <p:ext uri="{BB962C8B-B14F-4D97-AF65-F5344CB8AC3E}">
        <p14:creationId xmlns:p14="http://schemas.microsoft.com/office/powerpoint/2010/main" val="549080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549950"/>
            <a:ext cx="9613861" cy="1532002"/>
          </a:xfrm>
        </p:spPr>
        <p:txBody>
          <a:bodyPr>
            <a:normAutofit fontScale="90000"/>
          </a:bodyPr>
          <a:lstStyle/>
          <a:p>
            <a:br>
              <a:rPr lang="en-US" dirty="0"/>
            </a:br>
            <a:r>
              <a:rPr lang="en-US" dirty="0"/>
              <a:t>Ensuring Equity through Data Transparency:</a:t>
            </a:r>
            <a:br>
              <a:rPr lang="en-US" dirty="0"/>
            </a:br>
            <a:r>
              <a:rPr lang="en-US" dirty="0"/>
              <a:t>Stakeholder Questions to Ask</a:t>
            </a:r>
            <a:br>
              <a:rPr lang="en-US" dirty="0"/>
            </a:b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nSpc>
                <a:spcPct val="110000"/>
              </a:lnSpc>
              <a:buFont typeface="Wingdings" panose="05000000000000000000" pitchFamily="2" charset="2"/>
              <a:buChar char="q"/>
            </a:pPr>
            <a:r>
              <a:rPr lang="en-US" dirty="0"/>
              <a:t>How did the state present this information to stakeholders?  Have you seen a version of this template?</a:t>
            </a:r>
          </a:p>
          <a:p>
            <a:pPr>
              <a:lnSpc>
                <a:spcPct val="110000"/>
              </a:lnSpc>
              <a:buFont typeface="Wingdings" panose="05000000000000000000" pitchFamily="2" charset="2"/>
              <a:buChar char="q"/>
            </a:pPr>
            <a:r>
              <a:rPr lang="en-US" dirty="0"/>
              <a:t>What is the timeline to release the information to parents and the community during the school year?</a:t>
            </a:r>
          </a:p>
          <a:p>
            <a:pPr>
              <a:lnSpc>
                <a:spcPct val="110000"/>
              </a:lnSpc>
              <a:buFont typeface="Wingdings" panose="05000000000000000000" pitchFamily="2" charset="2"/>
              <a:buChar char="q"/>
            </a:pPr>
            <a:r>
              <a:rPr lang="en-US" dirty="0"/>
              <a:t>How/will the discipline data be used to assess the effectiveness of state and local strategies developed to improve student achievement?</a:t>
            </a:r>
          </a:p>
          <a:p>
            <a:pPr>
              <a:lnSpc>
                <a:spcPct val="110000"/>
              </a:lnSpc>
              <a:buFont typeface="Wingdings" panose="05000000000000000000" pitchFamily="2" charset="2"/>
              <a:buChar char="q"/>
            </a:pPr>
            <a:r>
              <a:rPr lang="en-US" dirty="0"/>
              <a:t>Does the report card design take into account feedback provided through the required parental and stakeholder consultation? </a:t>
            </a:r>
          </a:p>
          <a:p>
            <a:pPr>
              <a:lnSpc>
                <a:spcPct val="110000"/>
              </a:lnSpc>
              <a:buFont typeface="Wingdings" panose="05000000000000000000" pitchFamily="2" charset="2"/>
              <a:buChar char="q"/>
            </a:pPr>
            <a:r>
              <a:rPr lang="en-US" dirty="0"/>
              <a:t>Is the report card easily accessible?</a:t>
            </a:r>
          </a:p>
          <a:p>
            <a:pPr>
              <a:lnSpc>
                <a:spcPct val="110000"/>
              </a:lnSpc>
            </a:pPr>
            <a:endParaRPr lang="en-US" dirty="0"/>
          </a:p>
          <a:p>
            <a:pPr>
              <a:lnSpc>
                <a:spcPct val="110000"/>
              </a:lnSpc>
            </a:pPr>
            <a:endParaRPr lang="en-US" dirty="0"/>
          </a:p>
          <a:p>
            <a:pPr marL="0" indent="0">
              <a:lnSpc>
                <a:spcPct val="110000"/>
              </a:lnSpc>
              <a:buNone/>
            </a:pPr>
            <a:endParaRPr lang="en-US" dirty="0"/>
          </a:p>
        </p:txBody>
      </p:sp>
    </p:spTree>
    <p:extLst>
      <p:ext uri="{BB962C8B-B14F-4D97-AF65-F5344CB8AC3E}">
        <p14:creationId xmlns:p14="http://schemas.microsoft.com/office/powerpoint/2010/main" val="1424472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664029"/>
            <a:ext cx="9613861" cy="1284514"/>
          </a:xfrm>
        </p:spPr>
        <p:txBody>
          <a:bodyPr>
            <a:normAutofit fontScale="90000"/>
          </a:bodyPr>
          <a:lstStyle/>
          <a:p>
            <a:r>
              <a:rPr lang="en-US" dirty="0"/>
              <a:t>Charter Schools and Ensuring the </a:t>
            </a:r>
            <a:br>
              <a:rPr lang="en-US" dirty="0"/>
            </a:br>
            <a:r>
              <a:rPr lang="en-US" dirty="0"/>
              <a:t>Opportunity to Learn</a:t>
            </a:r>
            <a:br>
              <a:rPr lang="en-US" dirty="0"/>
            </a:br>
            <a:r>
              <a:rPr lang="en-US" dirty="0"/>
              <a:t>Stakeholder Questions to Consider:</a:t>
            </a:r>
          </a:p>
        </p:txBody>
      </p:sp>
      <p:sp>
        <p:nvSpPr>
          <p:cNvPr id="3" name="Content Placeholder 2"/>
          <p:cNvSpPr txBox="1">
            <a:spLocks/>
          </p:cNvSpPr>
          <p:nvPr/>
        </p:nvSpPr>
        <p:spPr>
          <a:xfrm>
            <a:off x="274934" y="2091267"/>
            <a:ext cx="11429386" cy="4442656"/>
          </a:xfrm>
          <a:prstGeom prst="rect">
            <a:avLst/>
          </a:prstGeom>
        </p:spPr>
        <p:style>
          <a:lnRef idx="2">
            <a:schemeClr val="dk1"/>
          </a:lnRef>
          <a:fillRef idx="1">
            <a:schemeClr val="lt1"/>
          </a:fillRef>
          <a:effectRef idx="0">
            <a:schemeClr val="dk1"/>
          </a:effectRef>
          <a:fontRef idx="minor">
            <a:schemeClr val="dk1"/>
          </a:fontRef>
        </p:style>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dk1"/>
                </a:solidFill>
                <a:latin typeface="+mn-lt"/>
                <a:ea typeface="+mn-ea"/>
                <a:cs typeface="+mn-cs"/>
              </a:defRPr>
            </a:lvl9pPr>
          </a:lstStyle>
          <a:p>
            <a:pPr marL="457200" indent="-457200">
              <a:lnSpc>
                <a:spcPct val="120000"/>
              </a:lnSpc>
              <a:buFont typeface="+mj-lt"/>
              <a:buAutoNum type="arabicPeriod"/>
            </a:pPr>
            <a:r>
              <a:rPr lang="en-US" dirty="0"/>
              <a:t>What is in your state charter law?  </a:t>
            </a:r>
          </a:p>
          <a:p>
            <a:pPr marL="457200" indent="-457200">
              <a:lnSpc>
                <a:spcPct val="120000"/>
              </a:lnSpc>
              <a:buFont typeface="+mj-lt"/>
              <a:buAutoNum type="arabicPeriod"/>
            </a:pPr>
            <a:r>
              <a:rPr lang="en-US" dirty="0"/>
              <a:t>Does the state charter law provide less or additional civil rights protections for students and teachers in the classroom? (ex. D.C.’s Human Rights Act provides additional anti-discrimination protections based on gender, sexual orientation, marital status, etc.)</a:t>
            </a:r>
          </a:p>
          <a:p>
            <a:pPr marL="457200" indent="-457200">
              <a:lnSpc>
                <a:spcPct val="120000"/>
              </a:lnSpc>
              <a:buFont typeface="+mj-lt"/>
              <a:buAutoNum type="arabicPeriod"/>
            </a:pPr>
            <a:r>
              <a:rPr lang="en-US" dirty="0"/>
              <a:t>What is the governing body over Charter schools and is there opportunity for engagement?</a:t>
            </a:r>
          </a:p>
          <a:p>
            <a:pPr marL="457200" indent="-457200">
              <a:lnSpc>
                <a:spcPct val="120000"/>
              </a:lnSpc>
              <a:buFont typeface="+mj-lt"/>
              <a:buAutoNum type="arabicPeriod"/>
            </a:pPr>
            <a:r>
              <a:rPr lang="en-US" dirty="0"/>
              <a:t>How is the State and/or District ensuring transparency of information within charter schools? </a:t>
            </a:r>
          </a:p>
          <a:p>
            <a:pPr lvl="1">
              <a:lnSpc>
                <a:spcPct val="120000"/>
              </a:lnSpc>
              <a:buFont typeface="Wingdings" panose="05000000000000000000" pitchFamily="2" charset="2"/>
              <a:buChar char="Ø"/>
            </a:pPr>
            <a:r>
              <a:rPr lang="en-US" dirty="0"/>
              <a:t>As public schools, charter schools still fall within the ESSA accountability requirements structure</a:t>
            </a:r>
          </a:p>
        </p:txBody>
      </p:sp>
    </p:spTree>
    <p:extLst>
      <p:ext uri="{BB962C8B-B14F-4D97-AF65-F5344CB8AC3E}">
        <p14:creationId xmlns:p14="http://schemas.microsoft.com/office/powerpoint/2010/main" val="410613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46975" y="0"/>
            <a:ext cx="9098050" cy="6858000"/>
          </a:xfrm>
          <a:prstGeom prst="rect">
            <a:avLst/>
          </a:prstGeom>
        </p:spPr>
      </p:pic>
    </p:spTree>
    <p:extLst>
      <p:ext uri="{BB962C8B-B14F-4D97-AF65-F5344CB8AC3E}">
        <p14:creationId xmlns:p14="http://schemas.microsoft.com/office/powerpoint/2010/main" val="1516184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Diversity in the Classroom and Workforce	</a:t>
            </a:r>
            <a:br>
              <a:rPr lang="en-US" dirty="0"/>
            </a:br>
            <a:r>
              <a:rPr lang="en-US" dirty="0"/>
              <a:t>Stakeholder Questions to Consider:</a:t>
            </a:r>
            <a:br>
              <a:rPr lang="en-US" dirty="0"/>
            </a:br>
            <a:endParaRPr lang="en-US" dirty="0"/>
          </a:p>
        </p:txBody>
      </p:sp>
      <p:sp>
        <p:nvSpPr>
          <p:cNvPr id="4" name="Content Placeholder 2"/>
          <p:cNvSpPr>
            <a:spLocks noGrp="1"/>
          </p:cNvSpPr>
          <p:nvPr>
            <p:ph idx="1"/>
          </p:nvPr>
        </p:nvSpPr>
        <p:spPr>
          <a:xfrm>
            <a:off x="680320" y="2184472"/>
            <a:ext cx="9613861" cy="4267127"/>
          </a:xfrm>
        </p:spPr>
        <p:style>
          <a:lnRef idx="2">
            <a:schemeClr val="dk1"/>
          </a:lnRef>
          <a:fillRef idx="1">
            <a:schemeClr val="lt1"/>
          </a:fillRef>
          <a:effectRef idx="0">
            <a:schemeClr val="dk1"/>
          </a:effectRef>
          <a:fontRef idx="minor">
            <a:schemeClr val="dk1"/>
          </a:fontRef>
        </p:style>
        <p:txBody>
          <a:bodyPr>
            <a:normAutofit/>
          </a:bodyPr>
          <a:lstStyle/>
          <a:p>
            <a:pPr marL="457200" indent="-457200">
              <a:lnSpc>
                <a:spcPct val="120000"/>
              </a:lnSpc>
              <a:buFont typeface="+mj-lt"/>
              <a:buAutoNum type="arabicPeriod"/>
            </a:pPr>
            <a:r>
              <a:rPr lang="en-US" dirty="0"/>
              <a:t>Does your district have a school assignment plan that considers race or socio-economic status?  </a:t>
            </a:r>
          </a:p>
          <a:p>
            <a:pPr marL="457200" indent="-457200">
              <a:lnSpc>
                <a:spcPct val="120000"/>
              </a:lnSpc>
              <a:buFont typeface="+mj-lt"/>
              <a:buAutoNum type="arabicPeriod"/>
            </a:pPr>
            <a:r>
              <a:rPr lang="en-US" dirty="0"/>
              <a:t>Does the district utilize magnet schools?  What are their demographics in the school AND in the classroom?</a:t>
            </a:r>
          </a:p>
          <a:p>
            <a:pPr marL="457200" indent="-457200">
              <a:lnSpc>
                <a:spcPct val="120000"/>
              </a:lnSpc>
              <a:buFont typeface="+mj-lt"/>
              <a:buAutoNum type="arabicPeriod"/>
            </a:pPr>
            <a:r>
              <a:rPr lang="en-US" dirty="0"/>
              <a:t>Is there consideration of racial and/or socio-economic diversity within the state ESSA accountability plan?</a:t>
            </a:r>
          </a:p>
          <a:p>
            <a:pPr marL="457200" indent="-457200">
              <a:lnSpc>
                <a:spcPct val="120000"/>
              </a:lnSpc>
              <a:buFont typeface="+mj-lt"/>
              <a:buAutoNum type="arabicPeriod"/>
            </a:pPr>
            <a:r>
              <a:rPr lang="en-US" dirty="0"/>
              <a:t>Are there specific strategies in place or in development to recruit and retain teachers of color?</a:t>
            </a:r>
          </a:p>
          <a:p>
            <a:pPr marL="457200" indent="-457200">
              <a:lnSpc>
                <a:spcPct val="120000"/>
              </a:lnSpc>
              <a:buFont typeface="+mj-lt"/>
              <a:buAutoNum type="arabicPeriod"/>
            </a:pPr>
            <a:endParaRPr lang="en-US" dirty="0"/>
          </a:p>
        </p:txBody>
      </p:sp>
    </p:spTree>
    <p:extLst>
      <p:ext uri="{BB962C8B-B14F-4D97-AF65-F5344CB8AC3E}">
        <p14:creationId xmlns:p14="http://schemas.microsoft.com/office/powerpoint/2010/main" val="4116808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Wrap-a-round Services and Supports</a:t>
            </a:r>
            <a:br>
              <a:rPr lang="en-US" dirty="0"/>
            </a:br>
            <a:r>
              <a:rPr lang="en-US" dirty="0"/>
              <a:t>Stakeholder Questions to Consider:</a:t>
            </a:r>
          </a:p>
        </p:txBody>
      </p:sp>
      <p:sp>
        <p:nvSpPr>
          <p:cNvPr id="4" name="Content Placeholder 2"/>
          <p:cNvSpPr>
            <a:spLocks noGrp="1"/>
          </p:cNvSpPr>
          <p:nvPr>
            <p:ph idx="1"/>
          </p:nvPr>
        </p:nvSpPr>
        <p:spPr>
          <a:xfrm>
            <a:off x="680321" y="2194560"/>
            <a:ext cx="9603701" cy="4145279"/>
          </a:xfrm>
        </p:spPr>
        <p:style>
          <a:lnRef idx="2">
            <a:schemeClr val="dk1"/>
          </a:lnRef>
          <a:fillRef idx="1">
            <a:schemeClr val="lt1"/>
          </a:fillRef>
          <a:effectRef idx="0">
            <a:schemeClr val="dk1"/>
          </a:effectRef>
          <a:fontRef idx="minor">
            <a:schemeClr val="dk1"/>
          </a:fontRef>
        </p:style>
        <p:txBody>
          <a:bodyPr>
            <a:normAutofit lnSpcReduction="10000"/>
          </a:bodyPr>
          <a:lstStyle/>
          <a:p>
            <a:pPr marL="457200" indent="-457200">
              <a:lnSpc>
                <a:spcPct val="120000"/>
              </a:lnSpc>
              <a:buFont typeface="+mj-lt"/>
              <a:buAutoNum type="arabicPeriod"/>
            </a:pPr>
            <a:r>
              <a:rPr lang="en-US" dirty="0"/>
              <a:t>Does the district utilize 21</a:t>
            </a:r>
            <a:r>
              <a:rPr lang="en-US" baseline="30000" dirty="0"/>
              <a:t>st</a:t>
            </a:r>
            <a:r>
              <a:rPr lang="en-US" dirty="0"/>
              <a:t> Century Community Learning Center grants to fund afterschool programs or does funding primarily come from state resources?  If so, what are the demographics of those utilizing these services?</a:t>
            </a:r>
          </a:p>
          <a:p>
            <a:pPr marL="457200" indent="-457200">
              <a:lnSpc>
                <a:spcPct val="120000"/>
              </a:lnSpc>
              <a:buFont typeface="+mj-lt"/>
              <a:buAutoNum type="arabicPeriod"/>
            </a:pPr>
            <a:r>
              <a:rPr lang="en-US" dirty="0"/>
              <a:t> What additional federal grants (ex. I3 grants) does the district utilize to provide wrap-around services such as health screenings, counseling, tutoring, etc.?  </a:t>
            </a:r>
          </a:p>
          <a:p>
            <a:pPr marL="457200" indent="-457200">
              <a:lnSpc>
                <a:spcPct val="120000"/>
              </a:lnSpc>
              <a:buFont typeface="+mj-lt"/>
              <a:buAutoNum type="arabicPeriod"/>
            </a:pPr>
            <a:r>
              <a:rPr lang="en-US" dirty="0"/>
              <a:t>Are these services considered as part of the ESSA school improvement plans?</a:t>
            </a:r>
          </a:p>
          <a:p>
            <a:pPr marL="457200" indent="-457200">
              <a:lnSpc>
                <a:spcPct val="120000"/>
              </a:lnSpc>
              <a:buFont typeface="+mj-lt"/>
              <a:buAutoNum type="arabicPeriod"/>
            </a:pPr>
            <a:endParaRPr lang="en-US" dirty="0"/>
          </a:p>
        </p:txBody>
      </p:sp>
    </p:spTree>
    <p:extLst>
      <p:ext uri="{BB962C8B-B14F-4D97-AF65-F5344CB8AC3E}">
        <p14:creationId xmlns:p14="http://schemas.microsoft.com/office/powerpoint/2010/main" val="3226988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Questions to Consider:</a:t>
            </a:r>
          </a:p>
        </p:txBody>
      </p:sp>
      <p:sp>
        <p:nvSpPr>
          <p:cNvPr id="3" name="Content Placeholder 2"/>
          <p:cNvSpPr>
            <a:spLocks noGrp="1"/>
          </p:cNvSpPr>
          <p:nvPr>
            <p:ph idx="1"/>
          </p:nvPr>
        </p:nvSpPr>
        <p:spPr>
          <a:xfrm>
            <a:off x="274934" y="2091267"/>
            <a:ext cx="11429386" cy="4442656"/>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0" indent="0">
              <a:lnSpc>
                <a:spcPct val="120000"/>
              </a:lnSpc>
              <a:buNone/>
            </a:pPr>
            <a:r>
              <a:rPr lang="en-US" sz="3200" u="sng" dirty="0"/>
              <a:t>If the State submitted a plan by </a:t>
            </a:r>
            <a:r>
              <a:rPr lang="en-US" sz="3200" b="1" u="sng" dirty="0"/>
              <a:t>April 3, 2017</a:t>
            </a:r>
            <a:r>
              <a:rPr lang="en-US" sz="3200" u="sng" dirty="0"/>
              <a:t>:</a:t>
            </a:r>
          </a:p>
          <a:p>
            <a:pPr marL="457200" indent="-457200">
              <a:lnSpc>
                <a:spcPct val="120000"/>
              </a:lnSpc>
              <a:buFont typeface="+mj-lt"/>
              <a:buAutoNum type="arabicPeriod"/>
            </a:pPr>
            <a:r>
              <a:rPr lang="en-US" dirty="0"/>
              <a:t>Who will be the primary contacts for stakeholders at the State and district after the plan is submitted?</a:t>
            </a:r>
          </a:p>
          <a:p>
            <a:pPr marL="457200" indent="-457200">
              <a:lnSpc>
                <a:spcPct val="120000"/>
              </a:lnSpc>
              <a:buFont typeface="+mj-lt"/>
              <a:buAutoNum type="arabicPeriod"/>
            </a:pPr>
            <a:r>
              <a:rPr lang="en-US" dirty="0"/>
              <a:t>Once schools for comprehensive and targeted support are identified, how does the district plan to engage parents and stakeholders in the development of the improvement plan?</a:t>
            </a:r>
          </a:p>
          <a:p>
            <a:pPr marL="457200" indent="-457200">
              <a:lnSpc>
                <a:spcPct val="120000"/>
              </a:lnSpc>
              <a:buFont typeface="+mj-lt"/>
              <a:buAutoNum type="arabicPeriod"/>
            </a:pPr>
            <a:r>
              <a:rPr lang="en-US" dirty="0"/>
              <a:t>Is the district considering positive school climate strategies in the development of its school improvement plan?</a:t>
            </a:r>
          </a:p>
          <a:p>
            <a:pPr marL="457200" indent="-457200">
              <a:lnSpc>
                <a:spcPct val="120000"/>
              </a:lnSpc>
              <a:buFont typeface="+mj-lt"/>
              <a:buAutoNum type="arabicPeriod"/>
            </a:pPr>
            <a:r>
              <a:rPr lang="en-US" dirty="0"/>
              <a:t>Is the State coordinating additional ESSA programs in Title II, Title IV and others to supplement needed resources for schools identified for comprehensive and targeted support?</a:t>
            </a:r>
          </a:p>
          <a:p>
            <a:pPr marL="0" indent="0">
              <a:lnSpc>
                <a:spcPct val="120000"/>
              </a:lnSpc>
              <a:buNone/>
            </a:pPr>
            <a:r>
              <a:rPr lang="en-US" sz="3200" u="sng" dirty="0"/>
              <a:t>If the State is submitting a plan by </a:t>
            </a:r>
            <a:r>
              <a:rPr lang="en-US" sz="3200" b="1" u="sng" dirty="0"/>
              <a:t>September 2017</a:t>
            </a:r>
            <a:r>
              <a:rPr lang="en-US" sz="3200" u="sng" dirty="0"/>
              <a:t>:</a:t>
            </a:r>
          </a:p>
          <a:p>
            <a:pPr marL="457200" indent="-457200">
              <a:lnSpc>
                <a:spcPct val="120000"/>
              </a:lnSpc>
              <a:buFont typeface="+mj-lt"/>
              <a:buAutoNum type="arabicPeriod"/>
            </a:pPr>
            <a:r>
              <a:rPr lang="en-US" dirty="0"/>
              <a:t>Will the State be submitting a consolidated plan?</a:t>
            </a:r>
          </a:p>
          <a:p>
            <a:pPr marL="457200" indent="-457200">
              <a:lnSpc>
                <a:spcPct val="120000"/>
              </a:lnSpc>
              <a:buFont typeface="+mj-lt"/>
              <a:buAutoNum type="arabicPeriod"/>
            </a:pPr>
            <a:r>
              <a:rPr lang="en-US" dirty="0"/>
              <a:t>When are opportunities for parent and community input on the state plan?</a:t>
            </a:r>
          </a:p>
          <a:p>
            <a:pPr marL="457200" indent="-457200">
              <a:lnSpc>
                <a:spcPct val="120000"/>
              </a:lnSpc>
              <a:buFont typeface="+mj-lt"/>
              <a:buAutoNum type="arabicPeriod"/>
            </a:pPr>
            <a:r>
              <a:rPr lang="en-US" dirty="0"/>
              <a:t>What process is the State using to determine the best school quality indicators in the accountability plan? </a:t>
            </a:r>
          </a:p>
          <a:p>
            <a:pPr marL="457200" indent="-457200">
              <a:lnSpc>
                <a:spcPct val="120000"/>
              </a:lnSpc>
              <a:buFont typeface="+mj-lt"/>
              <a:buAutoNum type="arabicPeriod"/>
            </a:pPr>
            <a:r>
              <a:rPr lang="en-US" dirty="0"/>
              <a:t>How often will stakeholders be consulted during the planning process and what is the timeline for incorporating stakeholder feedback?</a:t>
            </a:r>
          </a:p>
          <a:p>
            <a:pPr marL="457200" indent="-457200">
              <a:lnSpc>
                <a:spcPct val="120000"/>
              </a:lnSpc>
              <a:buFont typeface="+mj-lt"/>
              <a:buAutoNum type="arabicPeriod"/>
            </a:pPr>
            <a:r>
              <a:rPr lang="en-US" dirty="0"/>
              <a:t>Is the State coordinating additional ESSA programs in Title II, Title IV and others in order to supplement needed resources identified in schools identified for comprehensive and targeted support?</a:t>
            </a:r>
          </a:p>
          <a:p>
            <a:pPr marL="457200" indent="-457200">
              <a:lnSpc>
                <a:spcPct val="120000"/>
              </a:lnSpc>
              <a:buFont typeface="+mj-lt"/>
              <a:buAutoNum type="arabicPeriod"/>
            </a:pPr>
            <a:endParaRPr lang="en-US" dirty="0"/>
          </a:p>
        </p:txBody>
      </p:sp>
    </p:spTree>
    <p:extLst>
      <p:ext uri="{BB962C8B-B14F-4D97-AF65-F5344CB8AC3E}">
        <p14:creationId xmlns:p14="http://schemas.microsoft.com/office/powerpoint/2010/main" val="4126863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7076" y="0"/>
            <a:ext cx="6337848" cy="6858000"/>
          </a:xfrm>
          <a:prstGeom prst="rect">
            <a:avLst/>
          </a:prstGeom>
        </p:spPr>
      </p:pic>
    </p:spTree>
    <p:extLst>
      <p:ext uri="{BB962C8B-B14F-4D97-AF65-F5344CB8AC3E}">
        <p14:creationId xmlns:p14="http://schemas.microsoft.com/office/powerpoint/2010/main" val="47403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76697" y="0"/>
            <a:ext cx="8551107" cy="2116183"/>
          </a:xfrm>
          <a:prstGeom prst="rect">
            <a:avLst/>
          </a:prstGeom>
        </p:spPr>
      </p:pic>
      <p:pic>
        <p:nvPicPr>
          <p:cNvPr id="8" name="Picture 7"/>
          <p:cNvPicPr>
            <a:picLocks noChangeAspect="1"/>
          </p:cNvPicPr>
          <p:nvPr/>
        </p:nvPicPr>
        <p:blipFill>
          <a:blip r:embed="rId3"/>
          <a:stretch>
            <a:fillRect/>
          </a:stretch>
        </p:blipFill>
        <p:spPr>
          <a:xfrm>
            <a:off x="0" y="2202774"/>
            <a:ext cx="6074229" cy="2424402"/>
          </a:xfrm>
          <a:prstGeom prst="rect">
            <a:avLst/>
          </a:prstGeom>
        </p:spPr>
      </p:pic>
      <p:pic>
        <p:nvPicPr>
          <p:cNvPr id="9" name="Picture 8"/>
          <p:cNvPicPr>
            <a:picLocks noChangeAspect="1"/>
          </p:cNvPicPr>
          <p:nvPr/>
        </p:nvPicPr>
        <p:blipFill>
          <a:blip r:embed="rId4"/>
          <a:stretch>
            <a:fillRect/>
          </a:stretch>
        </p:blipFill>
        <p:spPr>
          <a:xfrm>
            <a:off x="6074230" y="2202774"/>
            <a:ext cx="5951400" cy="4629826"/>
          </a:xfrm>
          <a:prstGeom prst="rect">
            <a:avLst/>
          </a:prstGeom>
        </p:spPr>
      </p:pic>
    </p:spTree>
    <p:extLst>
      <p:ext uri="{BB962C8B-B14F-4D97-AF65-F5344CB8AC3E}">
        <p14:creationId xmlns:p14="http://schemas.microsoft.com/office/powerpoint/2010/main" val="212423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64665" y="4334124"/>
            <a:ext cx="8457484" cy="19379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0685" y="743800"/>
            <a:ext cx="9613861" cy="1080938"/>
          </a:xfrm>
        </p:spPr>
        <p:txBody>
          <a:bodyPr/>
          <a:lstStyle/>
          <a:p>
            <a:pPr algn="ctr"/>
            <a:r>
              <a:rPr lang="en-US" dirty="0"/>
              <a:t>Education as a Civil Right  </a:t>
            </a:r>
            <a:br>
              <a:rPr lang="en-US" dirty="0"/>
            </a:br>
            <a:r>
              <a:rPr lang="en-US" dirty="0"/>
              <a:t>ESSA Overview</a:t>
            </a:r>
          </a:p>
        </p:txBody>
      </p:sp>
      <p:sp>
        <p:nvSpPr>
          <p:cNvPr id="3" name="Content Placeholder 2"/>
          <p:cNvSpPr>
            <a:spLocks noGrp="1"/>
          </p:cNvSpPr>
          <p:nvPr>
            <p:ph idx="1"/>
          </p:nvPr>
        </p:nvSpPr>
        <p:spPr>
          <a:xfrm>
            <a:off x="3456308" y="4412688"/>
            <a:ext cx="8274196" cy="1937918"/>
          </a:xfrm>
        </p:spPr>
        <p:txBody>
          <a:bodyPr>
            <a:normAutofit fontScale="47500" lnSpcReduction="20000"/>
          </a:bodyPr>
          <a:lstStyle/>
          <a:p>
            <a:pPr marL="0" indent="0">
              <a:lnSpc>
                <a:spcPct val="120000"/>
              </a:lnSpc>
              <a:buNone/>
            </a:pPr>
            <a:r>
              <a:rPr lang="en-US" sz="4400" dirty="0">
                <a:solidFill>
                  <a:schemeClr val="bg2">
                    <a:lumMod val="50000"/>
                  </a:schemeClr>
                </a:solidFill>
              </a:rPr>
              <a:t>The Every Student Succeeds Act (ESSA) allows States and districts much more flexibility.</a:t>
            </a:r>
          </a:p>
          <a:p>
            <a:pPr marL="0" indent="0">
              <a:buNone/>
            </a:pPr>
            <a:r>
              <a:rPr lang="en-US" sz="2500" dirty="0">
                <a:solidFill>
                  <a:schemeClr val="bg2">
                    <a:lumMod val="50000"/>
                  </a:schemeClr>
                </a:solidFill>
              </a:rPr>
              <a:t>However, requirements in the law still provide meaningful and effective ways to ensure that all students are equitably served by the States and districts. States and districts have the flexibility to go beyond the minimum requirement within ESSA to ensure educational equity and opportunity for all students. </a:t>
            </a:r>
          </a:p>
          <a:p>
            <a:pPr marL="0" indent="0">
              <a:buNone/>
            </a:pPr>
            <a:r>
              <a:rPr lang="en-US" sz="2800" dirty="0"/>
              <a:t>While the ESSA Title I Regulation finalized under the Obama Administration was repealed by Congress, the responsibilities of the State and Local Districts under ESSA remain.  The protection of the civil rights of all students served by public schools still remains the part of the mission and a priority of the U.S. Department of Education. </a:t>
            </a:r>
          </a:p>
          <a:p>
            <a:pPr marL="0" indent="0">
              <a:lnSpc>
                <a:spcPct val="120000"/>
              </a:lnSpc>
              <a:buNone/>
            </a:pPr>
            <a:endParaRPr lang="en-US" sz="2500" dirty="0">
              <a:solidFill>
                <a:schemeClr val="bg2">
                  <a:lumMod val="50000"/>
                </a:schemeClr>
              </a:solidFill>
            </a:endParaRPr>
          </a:p>
          <a:p>
            <a:pPr marL="0" indent="0">
              <a:lnSpc>
                <a:spcPct val="120000"/>
              </a:lnSpc>
              <a:buNone/>
            </a:pPr>
            <a:endParaRPr lang="en-US" sz="2500" dirty="0">
              <a:solidFill>
                <a:schemeClr val="bg2">
                  <a:lumMod val="50000"/>
                </a:schemeClr>
              </a:solidFill>
            </a:endParaRPr>
          </a:p>
        </p:txBody>
      </p:sp>
      <p:pic>
        <p:nvPicPr>
          <p:cNvPr id="5" name="Picture 4"/>
          <p:cNvPicPr>
            <a:picLocks noChangeAspect="1"/>
          </p:cNvPicPr>
          <p:nvPr/>
        </p:nvPicPr>
        <p:blipFill>
          <a:blip r:embed="rId3"/>
          <a:stretch>
            <a:fillRect/>
          </a:stretch>
        </p:blipFill>
        <p:spPr>
          <a:xfrm>
            <a:off x="710093" y="2200540"/>
            <a:ext cx="2667664" cy="1944652"/>
          </a:xfrm>
          <a:prstGeom prst="rect">
            <a:avLst/>
          </a:prstGeom>
        </p:spPr>
      </p:pic>
      <p:sp>
        <p:nvSpPr>
          <p:cNvPr id="6" name="Rectangle 5"/>
          <p:cNvSpPr/>
          <p:nvPr/>
        </p:nvSpPr>
        <p:spPr>
          <a:xfrm>
            <a:off x="3364665" y="2199797"/>
            <a:ext cx="8444392" cy="193791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7" name="Rectangle 6"/>
          <p:cNvSpPr/>
          <p:nvPr/>
        </p:nvSpPr>
        <p:spPr>
          <a:xfrm>
            <a:off x="3597867" y="2348542"/>
            <a:ext cx="7988623" cy="1446550"/>
          </a:xfrm>
          <a:prstGeom prst="rect">
            <a:avLst/>
          </a:prstGeom>
        </p:spPr>
        <p:txBody>
          <a:bodyPr wrap="square">
            <a:spAutoFit/>
          </a:bodyPr>
          <a:lstStyle/>
          <a:p>
            <a:r>
              <a:rPr lang="en-US" sz="2800" dirty="0">
                <a:solidFill>
                  <a:schemeClr val="accent3">
                    <a:lumMod val="50000"/>
                  </a:schemeClr>
                </a:solidFill>
              </a:rPr>
              <a:t>The Elementary and Secondary Education Act of 1965 is a civil rights law.</a:t>
            </a:r>
          </a:p>
          <a:p>
            <a:r>
              <a:rPr lang="en-US" sz="1600" dirty="0">
                <a:solidFill>
                  <a:schemeClr val="accent3">
                    <a:lumMod val="50000"/>
                  </a:schemeClr>
                </a:solidFill>
              </a:rPr>
              <a:t>It was passed during the era of the major civil rights protests that resulted in the passage of the Civil Rights Act of 1964 and the Voting Rights Act of 1965</a:t>
            </a:r>
          </a:p>
        </p:txBody>
      </p:sp>
      <p:pic>
        <p:nvPicPr>
          <p:cNvPr id="8" name="Picture 7"/>
          <p:cNvPicPr>
            <a:picLocks noChangeAspect="1"/>
          </p:cNvPicPr>
          <p:nvPr/>
        </p:nvPicPr>
        <p:blipFill rotWithShape="1">
          <a:blip r:embed="rId4"/>
          <a:srcRect l="9404"/>
          <a:stretch/>
        </p:blipFill>
        <p:spPr>
          <a:xfrm>
            <a:off x="720064" y="4329457"/>
            <a:ext cx="2644600" cy="1942520"/>
          </a:xfrm>
          <a:prstGeom prst="rect">
            <a:avLst/>
          </a:prstGeom>
        </p:spPr>
      </p:pic>
    </p:spTree>
    <p:extLst>
      <p:ext uri="{BB962C8B-B14F-4D97-AF65-F5344CB8AC3E}">
        <p14:creationId xmlns:p14="http://schemas.microsoft.com/office/powerpoint/2010/main" val="423803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a:bodyPr>
          <a:lstStyle/>
          <a:p>
            <a:r>
              <a:rPr lang="en-US" b="1" dirty="0"/>
              <a:t>State Plan Submission</a:t>
            </a:r>
          </a:p>
          <a:p>
            <a:pPr lvl="1">
              <a:buFont typeface="Wingdings" panose="05000000000000000000" pitchFamily="2" charset="2"/>
              <a:buChar char="ü"/>
            </a:pPr>
            <a:r>
              <a:rPr lang="en-US" dirty="0"/>
              <a:t>April 3, 2017</a:t>
            </a:r>
          </a:p>
          <a:p>
            <a:pPr lvl="1">
              <a:buFont typeface="Wingdings" panose="05000000000000000000" pitchFamily="2" charset="2"/>
              <a:buChar char="ü"/>
            </a:pPr>
            <a:r>
              <a:rPr lang="en-US" dirty="0"/>
              <a:t>September 18, 2017</a:t>
            </a:r>
          </a:p>
          <a:p>
            <a:pPr marL="457200" lvl="1" indent="0">
              <a:buNone/>
            </a:pPr>
            <a:endParaRPr lang="en-US" dirty="0"/>
          </a:p>
          <a:p>
            <a:r>
              <a:rPr lang="en-US" b="1" dirty="0"/>
              <a:t>Identification of comprehensive and targeted support schools</a:t>
            </a:r>
          </a:p>
          <a:p>
            <a:pPr lvl="1">
              <a:buFont typeface="Wingdings" panose="05000000000000000000" pitchFamily="2" charset="2"/>
              <a:buChar char="ü"/>
            </a:pPr>
            <a:r>
              <a:rPr lang="en-US" dirty="0"/>
              <a:t>2018-2019 school year</a:t>
            </a:r>
          </a:p>
          <a:p>
            <a:pPr marL="914400" lvl="1" indent="-457200">
              <a:buFont typeface="+mj-lt"/>
              <a:buAutoNum type="arabicPeriod"/>
            </a:pPr>
            <a:endParaRPr lang="en-US" dirty="0"/>
          </a:p>
          <a:p>
            <a:r>
              <a:rPr lang="en-US" b="1" dirty="0"/>
              <a:t>Annual Report Card submission</a:t>
            </a:r>
          </a:p>
          <a:p>
            <a:pPr lvl="1">
              <a:buFont typeface="Wingdings" panose="05000000000000000000" pitchFamily="2" charset="2"/>
              <a:buChar char="ü"/>
            </a:pPr>
            <a:r>
              <a:rPr lang="en-US" dirty="0"/>
              <a:t>December 31, 2018 (for 2017-18 school year)</a:t>
            </a:r>
          </a:p>
          <a:p>
            <a:pPr marL="457200" lvl="1" indent="0">
              <a:buNone/>
            </a:pPr>
            <a:r>
              <a:rPr lang="en-US" sz="1600" i="1" dirty="0"/>
              <a:t>States and districts may delay including per-pupil expenditure data in their report cards for an additional six months.</a:t>
            </a:r>
            <a:r>
              <a:rPr lang="en-US" sz="1600" dirty="0"/>
              <a:t> </a:t>
            </a:r>
          </a:p>
          <a:p>
            <a:pPr marL="457200" lvl="1" indent="0">
              <a:buNone/>
            </a:pPr>
            <a:endParaRPr lang="en-US" dirty="0"/>
          </a:p>
        </p:txBody>
      </p:sp>
      <p:sp>
        <p:nvSpPr>
          <p:cNvPr id="5" name="Title 4"/>
          <p:cNvSpPr>
            <a:spLocks noGrp="1"/>
          </p:cNvSpPr>
          <p:nvPr>
            <p:ph type="title"/>
          </p:nvPr>
        </p:nvSpPr>
        <p:spPr>
          <a:xfrm>
            <a:off x="680321" y="753228"/>
            <a:ext cx="9613861" cy="1080938"/>
          </a:xfrm>
        </p:spPr>
        <p:txBody>
          <a:bodyPr/>
          <a:lstStyle/>
          <a:p>
            <a:r>
              <a:rPr lang="en-US" dirty="0"/>
              <a:t>Critical Implementation Deadlines</a:t>
            </a:r>
          </a:p>
        </p:txBody>
      </p:sp>
    </p:spTree>
    <p:extLst>
      <p:ext uri="{BB962C8B-B14F-4D97-AF65-F5344CB8AC3E}">
        <p14:creationId xmlns:p14="http://schemas.microsoft.com/office/powerpoint/2010/main" val="379307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Equality of Opportunity in ESSA – </a:t>
            </a:r>
            <a:br>
              <a:rPr lang="en-US" dirty="0"/>
            </a:br>
            <a:r>
              <a:rPr lang="en-US" dirty="0"/>
              <a:t>Critical Focal Points for State and Local Advocates</a:t>
            </a:r>
          </a:p>
        </p:txBody>
      </p:sp>
      <p:sp>
        <p:nvSpPr>
          <p:cNvPr id="3" name="TextBox 2"/>
          <p:cNvSpPr txBox="1"/>
          <p:nvPr/>
        </p:nvSpPr>
        <p:spPr>
          <a:xfrm>
            <a:off x="469750" y="2067261"/>
            <a:ext cx="11038189" cy="479073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numCol="2" rtlCol="0">
            <a:spAutoFit/>
          </a:bodyPr>
          <a:lstStyle/>
          <a:p>
            <a:r>
              <a:rPr lang="en-US" sz="2000" b="1" dirty="0"/>
              <a:t>The need for a Consolidated State Plan</a:t>
            </a:r>
          </a:p>
          <a:p>
            <a:pPr marL="742950" lvl="1" indent="-285750">
              <a:buFont typeface="Arial" panose="020B0604020202020204" pitchFamily="34" charset="0"/>
              <a:buChar char="•"/>
            </a:pPr>
            <a:r>
              <a:rPr lang="en-US" sz="2000" dirty="0"/>
              <a:t>Timeline for State Plan approval </a:t>
            </a:r>
          </a:p>
          <a:p>
            <a:pPr marL="742950" lvl="1" indent="-285750">
              <a:buFont typeface="Arial" panose="020B0604020202020204" pitchFamily="34" charset="0"/>
              <a:buChar char="•"/>
            </a:pPr>
            <a:r>
              <a:rPr lang="en-US" sz="2000" dirty="0"/>
              <a:t>Consolidated vs. Individual state plans</a:t>
            </a:r>
          </a:p>
          <a:p>
            <a:pPr marL="742950" lvl="1" indent="-285750">
              <a:buFont typeface="Arial" panose="020B0604020202020204" pitchFamily="34" charset="0"/>
              <a:buChar char="•"/>
            </a:pPr>
            <a:r>
              <a:rPr lang="en-US" sz="2000" dirty="0"/>
              <a:t>Meaningful consultation of stakeholders throughout all stages of process</a:t>
            </a:r>
          </a:p>
          <a:p>
            <a:pPr marL="742950" lvl="1" indent="-285750">
              <a:buFont typeface="Arial" panose="020B0604020202020204" pitchFamily="34" charset="0"/>
              <a:buChar char="•"/>
            </a:pPr>
            <a:r>
              <a:rPr lang="en-US" sz="2000" dirty="0"/>
              <a:t>Use of Title II and IV funds to create effective improvement strategies.</a:t>
            </a:r>
          </a:p>
          <a:p>
            <a:endParaRPr lang="en-US" sz="2000" dirty="0"/>
          </a:p>
          <a:p>
            <a:r>
              <a:rPr lang="en-US" sz="2000" b="1" dirty="0"/>
              <a:t>Ensuring Equity in the Accountability Plan</a:t>
            </a:r>
          </a:p>
          <a:p>
            <a:pPr marL="742950" lvl="1" indent="-285750">
              <a:buFont typeface="Arial" panose="020B0604020202020204" pitchFamily="34" charset="0"/>
              <a:buChar char="•"/>
            </a:pPr>
            <a:r>
              <a:rPr lang="en-US" sz="2000" dirty="0"/>
              <a:t>Multiple measures of accountability</a:t>
            </a:r>
          </a:p>
          <a:p>
            <a:pPr marL="742950" lvl="1" indent="-285750">
              <a:buFont typeface="Arial" panose="020B0604020202020204" pitchFamily="34" charset="0"/>
              <a:buChar char="•"/>
            </a:pPr>
            <a:r>
              <a:rPr lang="en-US" sz="2000" dirty="0"/>
              <a:t>Identifying lowest performing 5% of schools and low-performing student subgroups</a:t>
            </a:r>
          </a:p>
          <a:p>
            <a:pPr marL="742950" lvl="1" indent="-285750">
              <a:buFont typeface="Arial" panose="020B0604020202020204" pitchFamily="34" charset="0"/>
              <a:buChar char="•"/>
            </a:pPr>
            <a:r>
              <a:rPr lang="en-US" sz="2000" dirty="0"/>
              <a:t>Creating effective school improvement plans</a:t>
            </a:r>
          </a:p>
          <a:p>
            <a:pPr marL="742950" lvl="1" indent="-285750">
              <a:buFont typeface="Arial" panose="020B0604020202020204" pitchFamily="34" charset="0"/>
              <a:buChar char="•"/>
            </a:pPr>
            <a:r>
              <a:rPr lang="en-US" sz="2000" dirty="0"/>
              <a:t>Protecting vulnerable students</a:t>
            </a:r>
          </a:p>
          <a:p>
            <a:r>
              <a:rPr lang="en-US" sz="2000" b="1" dirty="0"/>
              <a:t>Transparency to the Community and Parents</a:t>
            </a:r>
          </a:p>
          <a:p>
            <a:pPr marL="800100" lvl="1" indent="-342900">
              <a:buFont typeface="Arial" panose="020B0604020202020204" pitchFamily="34" charset="0"/>
              <a:buChar char="•"/>
            </a:pPr>
            <a:r>
              <a:rPr lang="en-US" sz="2000" dirty="0"/>
              <a:t>Subgroup accountability</a:t>
            </a:r>
          </a:p>
          <a:p>
            <a:pPr marL="800100" lvl="1" indent="-342900">
              <a:buFont typeface="Arial" panose="020B0604020202020204" pitchFamily="34" charset="0"/>
              <a:buChar char="•"/>
            </a:pPr>
            <a:r>
              <a:rPr lang="en-US" sz="2000" dirty="0"/>
              <a:t>Identification of disproportionate rates of ineffective, out-of-field, and inexperienced teachers</a:t>
            </a:r>
          </a:p>
          <a:p>
            <a:pPr marL="800100" lvl="1" indent="-342900">
              <a:buFont typeface="Arial" panose="020B0604020202020204" pitchFamily="34" charset="0"/>
              <a:buChar char="•"/>
            </a:pPr>
            <a:r>
              <a:rPr lang="en-US" sz="2000" dirty="0"/>
              <a:t>Civil Rights Data Collection (CRDC)</a:t>
            </a:r>
          </a:p>
          <a:p>
            <a:pPr marL="800100" lvl="1" indent="-342900">
              <a:buFont typeface="Arial" panose="020B0604020202020204" pitchFamily="34" charset="0"/>
              <a:buChar char="•"/>
            </a:pPr>
            <a:r>
              <a:rPr lang="en-US" sz="2000" dirty="0"/>
              <a:t>Resource allocation</a:t>
            </a:r>
          </a:p>
          <a:p>
            <a:pPr marL="722376" lvl="1" indent="-365760">
              <a:buFont typeface="+mj-lt"/>
              <a:buAutoNum type="arabicPeriod"/>
            </a:pPr>
            <a:endParaRPr lang="en-US" sz="2000" dirty="0"/>
          </a:p>
        </p:txBody>
      </p:sp>
      <p:pic>
        <p:nvPicPr>
          <p:cNvPr id="4" name="Picture 3"/>
          <p:cNvPicPr>
            <a:picLocks noChangeAspect="1"/>
          </p:cNvPicPr>
          <p:nvPr/>
        </p:nvPicPr>
        <p:blipFill>
          <a:blip r:embed="rId3"/>
          <a:stretch>
            <a:fillRect/>
          </a:stretch>
        </p:blipFill>
        <p:spPr>
          <a:xfrm>
            <a:off x="6309019" y="4559299"/>
            <a:ext cx="4470400" cy="2147815"/>
          </a:xfrm>
          <a:prstGeom prst="rect">
            <a:avLst/>
          </a:prstGeom>
        </p:spPr>
      </p:pic>
    </p:spTree>
    <p:extLst>
      <p:ext uri="{BB962C8B-B14F-4D97-AF65-F5344CB8AC3E}">
        <p14:creationId xmlns:p14="http://schemas.microsoft.com/office/powerpoint/2010/main" val="90516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Equity through State Plans</a:t>
            </a:r>
          </a:p>
        </p:txBody>
      </p:sp>
      <p:sp>
        <p:nvSpPr>
          <p:cNvPr id="3" name="Content Placeholder 2"/>
          <p:cNvSpPr>
            <a:spLocks noGrp="1"/>
          </p:cNvSpPr>
          <p:nvPr>
            <p:ph idx="1"/>
          </p:nvPr>
        </p:nvSpPr>
        <p:spPr>
          <a:xfrm>
            <a:off x="558401" y="2235199"/>
            <a:ext cx="9640330" cy="4403475"/>
          </a:xfrm>
        </p:spPr>
        <p:txBody>
          <a:bodyPr>
            <a:normAutofit fontScale="92500" lnSpcReduction="10000"/>
          </a:bodyPr>
          <a:lstStyle/>
          <a:p>
            <a:pPr>
              <a:lnSpc>
                <a:spcPct val="110000"/>
              </a:lnSpc>
            </a:pPr>
            <a:r>
              <a:rPr lang="en-US" dirty="0"/>
              <a:t>States are required to submit plans that:</a:t>
            </a:r>
          </a:p>
          <a:p>
            <a:pPr lvl="1">
              <a:lnSpc>
                <a:spcPct val="110000"/>
              </a:lnSpc>
              <a:buFont typeface="Wingdings" panose="05000000000000000000" pitchFamily="2" charset="2"/>
              <a:buChar char="ü"/>
            </a:pPr>
            <a:r>
              <a:rPr lang="en-US" dirty="0"/>
              <a:t>Are comprehensive AND coordinated with other programs under ESSA </a:t>
            </a:r>
          </a:p>
          <a:p>
            <a:pPr lvl="1">
              <a:lnSpc>
                <a:spcPct val="110000"/>
              </a:lnSpc>
              <a:buFont typeface="Wingdings" panose="05000000000000000000" pitchFamily="2" charset="2"/>
              <a:buChar char="ü"/>
            </a:pPr>
            <a:r>
              <a:rPr lang="en-US" dirty="0"/>
              <a:t>Build on the work of state equity plans</a:t>
            </a:r>
          </a:p>
          <a:p>
            <a:pPr lvl="1">
              <a:lnSpc>
                <a:spcPct val="110000"/>
              </a:lnSpc>
              <a:buFont typeface="Wingdings" panose="05000000000000000000" pitchFamily="2" charset="2"/>
              <a:buChar char="ü"/>
            </a:pPr>
            <a:r>
              <a:rPr lang="en-US" dirty="0"/>
              <a:t>Include “meaningful consultation” of diverse group of educational stakeholders </a:t>
            </a:r>
          </a:p>
          <a:p>
            <a:pPr lvl="1">
              <a:lnSpc>
                <a:spcPct val="110000"/>
              </a:lnSpc>
              <a:buFont typeface="Wingdings" panose="05000000000000000000" pitchFamily="2" charset="2"/>
              <a:buChar char="ü"/>
            </a:pPr>
            <a:r>
              <a:rPr lang="en-US" dirty="0"/>
              <a:t>Explains how the State:</a:t>
            </a:r>
          </a:p>
          <a:p>
            <a:pPr lvl="2">
              <a:lnSpc>
                <a:spcPct val="110000"/>
              </a:lnSpc>
              <a:buFont typeface="Wingdings" panose="05000000000000000000" pitchFamily="2" charset="2"/>
              <a:buChar char="v"/>
            </a:pPr>
            <a:r>
              <a:rPr lang="en-US" dirty="0"/>
              <a:t>will further early childhood education programs</a:t>
            </a:r>
          </a:p>
          <a:p>
            <a:pPr lvl="2">
              <a:lnSpc>
                <a:spcPct val="110000"/>
              </a:lnSpc>
              <a:buFont typeface="Wingdings" panose="05000000000000000000" pitchFamily="2" charset="2"/>
              <a:buChar char="v"/>
            </a:pPr>
            <a:r>
              <a:rPr lang="en-US" dirty="0"/>
              <a:t>will support districts to improve school conditions and deal with:</a:t>
            </a:r>
          </a:p>
          <a:p>
            <a:pPr lvl="3">
              <a:lnSpc>
                <a:spcPct val="110000"/>
              </a:lnSpc>
              <a:buFont typeface="Wingdings" panose="05000000000000000000" pitchFamily="2" charset="2"/>
              <a:buChar char="Ø"/>
            </a:pPr>
            <a:r>
              <a:rPr lang="en-US" dirty="0"/>
              <a:t>Bullying and harassment</a:t>
            </a:r>
          </a:p>
          <a:p>
            <a:pPr lvl="3">
              <a:lnSpc>
                <a:spcPct val="110000"/>
              </a:lnSpc>
              <a:buFont typeface="Wingdings" panose="05000000000000000000" pitchFamily="2" charset="2"/>
              <a:buChar char="Ø"/>
            </a:pPr>
            <a:r>
              <a:rPr lang="en-US" dirty="0"/>
              <a:t>Overuse of exclusionary discipline practices; and</a:t>
            </a:r>
          </a:p>
          <a:p>
            <a:pPr lvl="3">
              <a:lnSpc>
                <a:spcPct val="110000"/>
              </a:lnSpc>
              <a:buFont typeface="Wingdings" panose="05000000000000000000" pitchFamily="2" charset="2"/>
              <a:buChar char="Ø"/>
            </a:pPr>
            <a:r>
              <a:rPr lang="en-US" dirty="0"/>
              <a:t>Disciplinary practices that compromise student health and safety</a:t>
            </a:r>
          </a:p>
          <a:p>
            <a:pPr marL="742950" lvl="1" indent="-285750">
              <a:lnSpc>
                <a:spcPct val="110000"/>
              </a:lnSpc>
              <a:buFont typeface="Wingdings" panose="05000000000000000000" pitchFamily="2" charset="2"/>
              <a:buChar char="ü"/>
            </a:pPr>
            <a:r>
              <a:rPr lang="en-US" dirty="0"/>
              <a:t>Explain how low-income and minority children are not served at disproportionate rates by ineffective, out-of-field and inexperienced teachers</a:t>
            </a:r>
          </a:p>
          <a:p>
            <a:pPr marL="1200150" lvl="2" indent="-285750">
              <a:lnSpc>
                <a:spcPct val="110000"/>
              </a:lnSpc>
              <a:buFont typeface="Wingdings" panose="05000000000000000000" pitchFamily="2" charset="2"/>
              <a:buChar char="ü"/>
            </a:pPr>
            <a:r>
              <a:rPr lang="en-US" dirty="0"/>
              <a:t>Measures the State will use to evaluate and publicly report this progress.</a:t>
            </a:r>
            <a:endParaRPr lang="en-US" i="1" dirty="0"/>
          </a:p>
          <a:p>
            <a:pPr>
              <a:lnSpc>
                <a:spcPct val="110000"/>
              </a:lnSpc>
            </a:pPr>
            <a:endParaRPr lang="en-US" dirty="0"/>
          </a:p>
          <a:p>
            <a:pPr lvl="3">
              <a:lnSpc>
                <a:spcPct val="110000"/>
              </a:lnSpc>
              <a:buFont typeface="Wingdings" panose="05000000000000000000" pitchFamily="2" charset="2"/>
              <a:buChar char="Ø"/>
            </a:pPr>
            <a:endParaRPr lang="en-US" dirty="0"/>
          </a:p>
          <a:p>
            <a:pPr lvl="3">
              <a:lnSpc>
                <a:spcPct val="110000"/>
              </a:lnSpc>
              <a:buFont typeface="Wingdings" panose="05000000000000000000" pitchFamily="2" charset="2"/>
              <a:buChar char="ü"/>
            </a:pPr>
            <a:endParaRPr lang="en-US" dirty="0"/>
          </a:p>
          <a:p>
            <a:pPr>
              <a:lnSpc>
                <a:spcPct val="110000"/>
              </a:lnSpc>
            </a:pPr>
            <a:endParaRPr lang="en-US" i="1" dirty="0"/>
          </a:p>
        </p:txBody>
      </p:sp>
    </p:spTree>
    <p:extLst>
      <p:ext uri="{BB962C8B-B14F-4D97-AF65-F5344CB8AC3E}">
        <p14:creationId xmlns:p14="http://schemas.microsoft.com/office/powerpoint/2010/main" val="164366269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22706</TotalTime>
  <Words>3707</Words>
  <Application>Microsoft Office PowerPoint</Application>
  <PresentationFormat>Widescreen</PresentationFormat>
  <Paragraphs>315</Paragraphs>
  <Slides>32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Trebuchet MS</vt:lpstr>
      <vt:lpstr>Wingdings</vt:lpstr>
      <vt:lpstr>Berlin</vt:lpstr>
      <vt:lpstr>Increasing the Opportunity to Learn Within ESSA and Beyond</vt:lpstr>
      <vt:lpstr>PowerPoint Presentation</vt:lpstr>
      <vt:lpstr>PowerPoint Presentation</vt:lpstr>
      <vt:lpstr>PowerPoint Presentation</vt:lpstr>
      <vt:lpstr>PowerPoint Presentation</vt:lpstr>
      <vt:lpstr>Education as a Civil Right   ESSA Overview</vt:lpstr>
      <vt:lpstr>Critical Implementation Deadlines</vt:lpstr>
      <vt:lpstr>Equality of Opportunity in ESSA –  Critical Focal Points for State and Local Advocates</vt:lpstr>
      <vt:lpstr>Ensuring Equity through State Plans</vt:lpstr>
      <vt:lpstr>Ensuring Equity through Consolidated State Plans Use of Title II Funds</vt:lpstr>
      <vt:lpstr> Ensuring Equity through Consolidated State Plans Use of Title IV Funds  </vt:lpstr>
      <vt:lpstr>Ensuring Equity through Consolidated State Plans Stakeholder Questions to Ask:</vt:lpstr>
      <vt:lpstr> Ensuring Equity through Accountability Requirements </vt:lpstr>
      <vt:lpstr> Ensuring Equity through Accountability Requirements Stakeholder Questions to Ask </vt:lpstr>
      <vt:lpstr>Ensuring Equity through Identification of  Schools Needing Improvement and Student Subgroups</vt:lpstr>
      <vt:lpstr>Ensuring Equity through   School Improvement Funds and Plans</vt:lpstr>
      <vt:lpstr>Addressing Resource Inequities Through District Plans</vt:lpstr>
      <vt:lpstr>Ensuring Equity through  School Improvement Funds and Plans Stakeholder Questions to Ask</vt:lpstr>
      <vt:lpstr>Threats to Resource Equity in Proposed Administration Budget</vt:lpstr>
      <vt:lpstr>Other Threats to Equity in the Budget</vt:lpstr>
      <vt:lpstr>Ensuring Equity Through the Budget: Stakeholder Questions to Ask</vt:lpstr>
      <vt:lpstr>Ensuring Equity of Vulnerable Populations</vt:lpstr>
      <vt:lpstr>Ensuring Equity through Data Transparency: </vt:lpstr>
      <vt:lpstr>Ensuring Equity through Data Transparency:  CRDC Reporting Requirements</vt:lpstr>
      <vt:lpstr>CJSF ESSA Grassroots Initiative</vt:lpstr>
      <vt:lpstr>ESSA Initiative Partners</vt:lpstr>
      <vt:lpstr>ESSA Initiative Partners</vt:lpstr>
      <vt:lpstr> Ensuring Equity through Data Transparency: Stakeholder Questions to Ask </vt:lpstr>
      <vt:lpstr>Charter Schools and Ensuring the  Opportunity to Learn Stakeholder Questions to Consider:</vt:lpstr>
      <vt:lpstr>Diversity in the Classroom and Workforce  Stakeholder Questions to Consider: </vt:lpstr>
      <vt:lpstr>Wrap-a-round Services and Supports Stakeholder Questions to Consider:</vt:lpstr>
      <vt:lpstr>Final Questions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Equitably Implementing ESSA</dc:title>
  <dc:creator>Tanya House</dc:creator>
  <cp:lastModifiedBy>Tanya House</cp:lastModifiedBy>
  <cp:revision>139</cp:revision>
  <dcterms:created xsi:type="dcterms:W3CDTF">2017-03-05T05:53:02Z</dcterms:created>
  <dcterms:modified xsi:type="dcterms:W3CDTF">2017-06-22T14:18:58Z</dcterms:modified>
</cp:coreProperties>
</file>